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5" r:id="rId1"/>
  </p:sldMasterIdLst>
  <p:sldIdLst>
    <p:sldId id="256" r:id="rId2"/>
    <p:sldId id="259" r:id="rId3"/>
    <p:sldId id="260" r:id="rId4"/>
    <p:sldId id="261" r:id="rId5"/>
    <p:sldId id="262" r:id="rId6"/>
    <p:sldId id="271" r:id="rId7"/>
    <p:sldId id="290" r:id="rId8"/>
    <p:sldId id="270" r:id="rId9"/>
    <p:sldId id="268" r:id="rId10"/>
    <p:sldId id="291" r:id="rId11"/>
    <p:sldId id="292" r:id="rId12"/>
    <p:sldId id="269" r:id="rId13"/>
    <p:sldId id="273" r:id="rId14"/>
    <p:sldId id="265" r:id="rId15"/>
    <p:sldId id="266" r:id="rId16"/>
    <p:sldId id="272" r:id="rId17"/>
    <p:sldId id="275" r:id="rId18"/>
    <p:sldId id="276" r:id="rId19"/>
    <p:sldId id="277" r:id="rId20"/>
    <p:sldId id="279" r:id="rId21"/>
    <p:sldId id="278" r:id="rId22"/>
    <p:sldId id="281" r:id="rId23"/>
    <p:sldId id="283" r:id="rId24"/>
    <p:sldId id="284" r:id="rId25"/>
    <p:sldId id="285" r:id="rId26"/>
    <p:sldId id="287" r:id="rId27"/>
    <p:sldId id="289" r:id="rId28"/>
    <p:sldId id="263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92" autoAdjust="0"/>
    <p:restoredTop sz="94660"/>
  </p:normalViewPr>
  <p:slideViewPr>
    <p:cSldViewPr snapToGrid="0">
      <p:cViewPr varScale="1">
        <p:scale>
          <a:sx n="122" d="100"/>
          <a:sy n="122" d="100"/>
        </p:scale>
        <p:origin x="96" y="2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0E9A4-6E61-4AF5-9711-A3D3136113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47" y="2409479"/>
            <a:ext cx="11391065" cy="893580"/>
          </a:xfrm>
        </p:spPr>
        <p:txBody>
          <a:bodyPr anchor="b">
            <a:normAutofit/>
          </a:bodyPr>
          <a:lstStyle>
            <a:lvl1pPr algn="l">
              <a:defRPr sz="48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59B255B-D275-45F6-ACB5-BBD491BB4A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47" y="3848999"/>
            <a:ext cx="11391065" cy="16557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rgbClr val="FFFFFF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989347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BFABF-0FF7-46A7-A3E7-B6C1EFC20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444445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1B3E0-28C0-49B4-B789-CFB199546E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3547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444445"/>
                </a:solidFill>
              </a:defRPr>
            </a:lvl1pPr>
            <a:lvl2pPr>
              <a:defRPr>
                <a:solidFill>
                  <a:srgbClr val="444445"/>
                </a:solidFill>
              </a:defRPr>
            </a:lvl2pPr>
            <a:lvl3pPr>
              <a:defRPr>
                <a:solidFill>
                  <a:srgbClr val="444445"/>
                </a:solidFill>
              </a:defRPr>
            </a:lvl3pPr>
            <a:lvl4pPr>
              <a:defRPr>
                <a:solidFill>
                  <a:srgbClr val="444445"/>
                </a:solidFill>
              </a:defRPr>
            </a:lvl4pPr>
            <a:lvl5pPr>
              <a:defRPr>
                <a:solidFill>
                  <a:srgbClr val="444445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795192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BFABF-0FF7-46A7-A3E7-B6C1EFC20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1B3E0-28C0-49B4-B789-CFB199546E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3547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95697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BFABF-0FF7-46A7-A3E7-B6C1EFC20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1B3E0-28C0-49B4-B789-CFB199546E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35479"/>
          </a:xfrm>
          <a:prstGeom prst="rect">
            <a:avLst/>
          </a:prstGeom>
        </p:spPr>
        <p:txBody>
          <a:bodyPr/>
          <a:lstStyle>
            <a:lvl1pPr>
              <a:buClr>
                <a:schemeClr val="tx1"/>
              </a:buClr>
              <a:defRPr>
                <a:solidFill>
                  <a:srgbClr val="FFFFFF"/>
                </a:solidFill>
              </a:defRPr>
            </a:lvl1pPr>
            <a:lvl2pPr>
              <a:buClr>
                <a:schemeClr val="tx1"/>
              </a:buClr>
              <a:defRPr>
                <a:solidFill>
                  <a:srgbClr val="FFFFFF"/>
                </a:solidFill>
              </a:defRPr>
            </a:lvl2pPr>
            <a:lvl3pPr>
              <a:buClr>
                <a:schemeClr val="tx1"/>
              </a:buClr>
              <a:defRPr>
                <a:solidFill>
                  <a:srgbClr val="FFFFFF"/>
                </a:solidFill>
              </a:defRPr>
            </a:lvl3pPr>
            <a:lvl4pPr>
              <a:buClr>
                <a:schemeClr val="tx1"/>
              </a:buClr>
              <a:defRPr>
                <a:solidFill>
                  <a:srgbClr val="FFFFFF"/>
                </a:solidFill>
              </a:defRPr>
            </a:lvl4pPr>
            <a:lvl5pPr>
              <a:buClr>
                <a:schemeClr val="tx1"/>
              </a:buCl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0172345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D40C5A8-72D0-4B08-8FDA-49B8D1F97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7514"/>
            <a:ext cx="10515600" cy="6561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E5D9C3-E281-4B14-8306-28D6CE33EC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4"/>
            <a:ext cx="10515600" cy="48421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3256857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007EE5"/>
        </a:buClr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7EE5"/>
        </a:buClr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7EE5"/>
        </a:buClr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7EE5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7EE5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docs.python.org/3/library/functions.html" TargetMode="Externa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python.org/3/library/functions.html" TargetMode="Externa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scikit-learn.org/stable/)" TargetMode="Externa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F06F2-AC3E-484E-9926-59D4F59092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functions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input </a:t>
            </a:r>
            <a:r>
              <a:rPr lang="en-US" dirty="0">
                <a:solidFill>
                  <a:schemeClr val="accent6"/>
                </a:solidFill>
              </a:rPr>
              <a:t>&amp;</a:t>
            </a:r>
            <a:r>
              <a:rPr lang="en-US" dirty="0"/>
              <a:t> output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importing modules</a:t>
            </a:r>
            <a:r>
              <a:rPr lang="en-US" dirty="0">
                <a:solidFill>
                  <a:schemeClr val="accent1"/>
                </a:solidFill>
              </a:rPr>
              <a:t>.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B07687-F068-40FC-84A1-E7860490CAC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/>
              <a:t>Week </a:t>
            </a:r>
            <a:r>
              <a:rPr lang="en-US" b="1" dirty="0">
                <a:solidFill>
                  <a:schemeClr val="accent6"/>
                </a:solidFill>
              </a:rPr>
              <a:t>2</a:t>
            </a:r>
            <a:r>
              <a:rPr lang="en-US" b="1" dirty="0"/>
              <a:t> </a:t>
            </a:r>
            <a:r>
              <a:rPr lang="en-US" dirty="0">
                <a:solidFill>
                  <a:schemeClr val="accent2"/>
                </a:solidFill>
              </a:rPr>
              <a:t>|</a:t>
            </a:r>
            <a:r>
              <a:rPr lang="en-US" dirty="0"/>
              <a:t> Lecture </a:t>
            </a:r>
            <a:r>
              <a:rPr lang="en-US" dirty="0">
                <a:solidFill>
                  <a:schemeClr val="accent6"/>
                </a:solidFill>
              </a:rPr>
              <a:t>1 </a:t>
            </a:r>
            <a:r>
              <a:rPr lang="en-US" dirty="0">
                <a:solidFill>
                  <a:schemeClr val="accent1"/>
                </a:solidFill>
              </a:rPr>
              <a:t>(</a:t>
            </a:r>
            <a:r>
              <a:rPr lang="en-US" dirty="0">
                <a:solidFill>
                  <a:schemeClr val="accent6"/>
                </a:solidFill>
              </a:rPr>
              <a:t>2</a:t>
            </a:r>
            <a:r>
              <a:rPr lang="en-US" dirty="0"/>
              <a:t>.</a:t>
            </a:r>
            <a:r>
              <a:rPr lang="en-US" dirty="0">
                <a:solidFill>
                  <a:schemeClr val="accent6"/>
                </a:solidFill>
              </a:rPr>
              <a:t>1</a:t>
            </a:r>
            <a:r>
              <a:rPr lang="en-US" dirty="0">
                <a:solidFill>
                  <a:schemeClr val="accent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2806432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67310-910C-4BA5-A20E-AB3697376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Back to evaluation and expressions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6E29CA-6C02-44B9-BA97-A472C5522E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5923548" cy="4835479"/>
          </a:xfrm>
        </p:spPr>
        <p:txBody>
          <a:bodyPr>
            <a:normAutofit/>
          </a:bodyPr>
          <a:lstStyle/>
          <a:p>
            <a:r>
              <a:rPr lang="en-US" sz="3200" dirty="0"/>
              <a:t>Last week we learned about the assignment statement (</a:t>
            </a:r>
            <a:r>
              <a:rPr lang="en-US" sz="3200" dirty="0">
                <a:solidFill>
                  <a:schemeClr val="accent6"/>
                </a:solidFill>
              </a:rPr>
              <a:t>=</a:t>
            </a:r>
            <a:r>
              <a:rPr lang="en-US" sz="3200" dirty="0"/>
              <a:t>)</a:t>
            </a:r>
            <a:r>
              <a:rPr lang="en-US" sz="3200" dirty="0">
                <a:solidFill>
                  <a:schemeClr val="accent3"/>
                </a:solidFill>
              </a:rPr>
              <a:t>.</a:t>
            </a:r>
          </a:p>
          <a:p>
            <a:r>
              <a:rPr lang="en-US" sz="3200" dirty="0"/>
              <a:t>Remember</a:t>
            </a:r>
            <a:r>
              <a:rPr lang="en-US" sz="3200" dirty="0">
                <a:solidFill>
                  <a:schemeClr val="accent6"/>
                </a:solidFill>
              </a:rPr>
              <a:t>, </a:t>
            </a:r>
            <a:r>
              <a:rPr lang="en-US" sz="3200" dirty="0"/>
              <a:t>the value of the expression on the right</a:t>
            </a:r>
            <a:r>
              <a:rPr lang="en-US" sz="3200" dirty="0">
                <a:solidFill>
                  <a:schemeClr val="accent1"/>
                </a:solidFill>
              </a:rPr>
              <a:t>-</a:t>
            </a:r>
            <a:r>
              <a:rPr lang="en-US" sz="3200" dirty="0"/>
              <a:t>hand side (</a:t>
            </a:r>
            <a:r>
              <a:rPr lang="en-US" sz="3200" dirty="0">
                <a:solidFill>
                  <a:schemeClr val="accent6"/>
                </a:solidFill>
              </a:rPr>
              <a:t>RHS</a:t>
            </a:r>
            <a:r>
              <a:rPr lang="en-US" sz="3200" dirty="0"/>
              <a:t>) of the </a:t>
            </a:r>
            <a:r>
              <a:rPr lang="en-US" sz="3200" dirty="0">
                <a:solidFill>
                  <a:schemeClr val="accent6"/>
                </a:solidFill>
              </a:rPr>
              <a:t>=</a:t>
            </a:r>
            <a:r>
              <a:rPr lang="en-US" sz="3200" dirty="0"/>
              <a:t> sign is figured out first and then assigned to the variable on the left</a:t>
            </a:r>
            <a:r>
              <a:rPr lang="en-US" sz="3200" dirty="0">
                <a:solidFill>
                  <a:schemeClr val="accent6"/>
                </a:solidFill>
              </a:rPr>
              <a:t>-</a:t>
            </a:r>
            <a:r>
              <a:rPr lang="en-US" sz="3200" dirty="0"/>
              <a:t>hand side</a:t>
            </a:r>
            <a:r>
              <a:rPr lang="en-US" sz="3200" dirty="0">
                <a:solidFill>
                  <a:schemeClr val="accent1"/>
                </a:solidFill>
              </a:rPr>
              <a:t>.</a:t>
            </a:r>
          </a:p>
          <a:p>
            <a:r>
              <a:rPr lang="en-US" sz="3200" dirty="0"/>
              <a:t>This also applies if the thing on the </a:t>
            </a:r>
            <a:r>
              <a:rPr lang="en-US" sz="3200" dirty="0">
                <a:solidFill>
                  <a:schemeClr val="accent6"/>
                </a:solidFill>
              </a:rPr>
              <a:t>RHS</a:t>
            </a:r>
            <a:r>
              <a:rPr lang="en-US" sz="3200" dirty="0"/>
              <a:t> is a function</a:t>
            </a:r>
            <a:r>
              <a:rPr lang="en-US" sz="3200" dirty="0">
                <a:solidFill>
                  <a:schemeClr val="accent1"/>
                </a:solidFill>
              </a:rPr>
              <a:t>!</a:t>
            </a:r>
          </a:p>
        </p:txBody>
      </p:sp>
      <p:sp>
        <p:nvSpPr>
          <p:cNvPr id="5" name="Arrow: Down 4">
            <a:extLst>
              <a:ext uri="{FF2B5EF4-FFF2-40B4-BE49-F238E27FC236}">
                <a16:creationId xmlns:a16="http://schemas.microsoft.com/office/drawing/2014/main" id="{E239E0EA-E264-A52B-1FD2-82C216ABBB3E}"/>
              </a:ext>
            </a:extLst>
          </p:cNvPr>
          <p:cNvSpPr/>
          <p:nvPr/>
        </p:nvSpPr>
        <p:spPr>
          <a:xfrm>
            <a:off x="9511769" y="5226061"/>
            <a:ext cx="376991" cy="56710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4E26FF60-2A5E-3B73-E468-657A8DF462C6}"/>
              </a:ext>
            </a:extLst>
          </p:cNvPr>
          <p:cNvSpPr/>
          <p:nvPr/>
        </p:nvSpPr>
        <p:spPr>
          <a:xfrm>
            <a:off x="8772346" y="3406355"/>
            <a:ext cx="1855839" cy="1598725"/>
          </a:xfrm>
          <a:prstGeom prst="round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accent6"/>
                </a:solidFill>
              </a:rPr>
              <a:t>Function</a:t>
            </a:r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075B5707-F03D-04D1-EA59-D611E2840EAC}"/>
              </a:ext>
            </a:extLst>
          </p:cNvPr>
          <p:cNvSpPr/>
          <p:nvPr/>
        </p:nvSpPr>
        <p:spPr>
          <a:xfrm>
            <a:off x="9511768" y="2383862"/>
            <a:ext cx="376991" cy="84777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03361DD-7486-9026-1B07-C9FAEE1458A5}"/>
              </a:ext>
            </a:extLst>
          </p:cNvPr>
          <p:cNvSpPr txBox="1"/>
          <p:nvPr/>
        </p:nvSpPr>
        <p:spPr>
          <a:xfrm>
            <a:off x="9007253" y="1898016"/>
            <a:ext cx="1386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Arguments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9B66FB0-6EB8-A637-8DD4-326B589E5C3D}"/>
              </a:ext>
            </a:extLst>
          </p:cNvPr>
          <p:cNvSpPr txBox="1"/>
          <p:nvPr/>
        </p:nvSpPr>
        <p:spPr>
          <a:xfrm>
            <a:off x="9190133" y="5873204"/>
            <a:ext cx="1016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Returns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D76DC39-6D7D-D2D2-72A5-EB85CAFFBA19}"/>
              </a:ext>
            </a:extLst>
          </p:cNvPr>
          <p:cNvSpPr txBox="1"/>
          <p:nvPr/>
        </p:nvSpPr>
        <p:spPr>
          <a:xfrm>
            <a:off x="7038046" y="1899865"/>
            <a:ext cx="20824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The stuff we </a:t>
            </a:r>
            <a:r>
              <a:rPr lang="en-US" b="1" dirty="0">
                <a:solidFill>
                  <a:schemeClr val="accent6"/>
                </a:solidFill>
              </a:rPr>
              <a:t>pass</a:t>
            </a:r>
            <a:r>
              <a:rPr lang="en-US" dirty="0">
                <a:solidFill>
                  <a:srgbClr val="FFFFFF"/>
                </a:solidFill>
              </a:rPr>
              <a:t> to the function</a:t>
            </a:r>
            <a:r>
              <a:rPr lang="en-US" dirty="0">
                <a:solidFill>
                  <a:schemeClr val="accent6"/>
                </a:solidFill>
              </a:rPr>
              <a:t>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03508F0-8304-273B-9F8A-9A781BBE1D82}"/>
              </a:ext>
            </a:extLst>
          </p:cNvPr>
          <p:cNvSpPr txBox="1"/>
          <p:nvPr/>
        </p:nvSpPr>
        <p:spPr>
          <a:xfrm>
            <a:off x="7114403" y="5331497"/>
            <a:ext cx="21231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The stuff the function </a:t>
            </a:r>
            <a:r>
              <a:rPr lang="en-US" b="1" dirty="0">
                <a:solidFill>
                  <a:schemeClr val="accent6"/>
                </a:solidFill>
              </a:rPr>
              <a:t>returns</a:t>
            </a:r>
            <a:r>
              <a:rPr lang="en-US" dirty="0">
                <a:solidFill>
                  <a:srgbClr val="FFFFFF"/>
                </a:solidFill>
              </a:rPr>
              <a:t> to us after we </a:t>
            </a:r>
            <a:r>
              <a:rPr lang="en-US" b="1" dirty="0">
                <a:solidFill>
                  <a:schemeClr val="accent6"/>
                </a:solidFill>
              </a:rPr>
              <a:t>call</a:t>
            </a:r>
            <a:r>
              <a:rPr lang="en-US" b="1" dirty="0">
                <a:solidFill>
                  <a:srgbClr val="FFFFFF"/>
                </a:solidFill>
              </a:rPr>
              <a:t> </a:t>
            </a:r>
            <a:r>
              <a:rPr lang="en-US" dirty="0">
                <a:solidFill>
                  <a:srgbClr val="FFFFFF"/>
                </a:solidFill>
              </a:rPr>
              <a:t>it</a:t>
            </a:r>
            <a:r>
              <a:rPr lang="en-US" dirty="0">
                <a:solidFill>
                  <a:schemeClr val="accent6"/>
                </a:solidFill>
              </a:rPr>
              <a:t>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094F5E9-89ED-D0CA-3945-195949FF5F10}"/>
              </a:ext>
            </a:extLst>
          </p:cNvPr>
          <p:cNvSpPr txBox="1"/>
          <p:nvPr/>
        </p:nvSpPr>
        <p:spPr>
          <a:xfrm>
            <a:off x="9542123" y="1240187"/>
            <a:ext cx="25635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FF00"/>
                </a:solidFill>
                <a:latin typeface="Consolas" panose="020B0609020204030204" pitchFamily="49" charset="0"/>
              </a:rPr>
              <a:t>x = abs(-20+5)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7700764-8643-D35A-3299-3191006C2AC1}"/>
              </a:ext>
            </a:extLst>
          </p:cNvPr>
          <p:cNvSpPr txBox="1"/>
          <p:nvPr/>
        </p:nvSpPr>
        <p:spPr>
          <a:xfrm>
            <a:off x="10999216" y="1851849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FF00"/>
                </a:solidFill>
                <a:latin typeface="Consolas" panose="020B0609020204030204" pitchFamily="49" charset="0"/>
              </a:rPr>
              <a:t>?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ACDDE4F-B5E6-3AD7-9816-8D5A7A2F1BE5}"/>
              </a:ext>
            </a:extLst>
          </p:cNvPr>
          <p:cNvSpPr txBox="1"/>
          <p:nvPr/>
        </p:nvSpPr>
        <p:spPr>
          <a:xfrm>
            <a:off x="10999216" y="401253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FF00"/>
                </a:solidFill>
                <a:latin typeface="Consolas" panose="020B0609020204030204" pitchFamily="49" charset="0"/>
              </a:rPr>
              <a:t>?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356F799-D2B5-CAF8-0605-17201A976EB9}"/>
              </a:ext>
            </a:extLst>
          </p:cNvPr>
          <p:cNvSpPr txBox="1"/>
          <p:nvPr/>
        </p:nvSpPr>
        <p:spPr>
          <a:xfrm>
            <a:off x="10999216" y="582703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FF00"/>
                </a:solidFill>
                <a:latin typeface="Consolas" panose="020B0609020204030204" pitchFamily="49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9103211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67310-910C-4BA5-A20E-AB3697376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Back to evaluation and expressions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6E29CA-6C02-44B9-BA97-A472C5522E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5923548" cy="4835479"/>
          </a:xfrm>
        </p:spPr>
        <p:txBody>
          <a:bodyPr>
            <a:normAutofit/>
          </a:bodyPr>
          <a:lstStyle/>
          <a:p>
            <a:r>
              <a:rPr lang="en-US" sz="3200" dirty="0"/>
              <a:t>Last week we learned about the assignment statement (</a:t>
            </a:r>
            <a:r>
              <a:rPr lang="en-US" sz="3200" dirty="0">
                <a:solidFill>
                  <a:schemeClr val="accent6"/>
                </a:solidFill>
              </a:rPr>
              <a:t>=</a:t>
            </a:r>
            <a:r>
              <a:rPr lang="en-US" sz="3200" dirty="0"/>
              <a:t>)</a:t>
            </a:r>
            <a:r>
              <a:rPr lang="en-US" sz="3200" dirty="0">
                <a:solidFill>
                  <a:schemeClr val="accent3"/>
                </a:solidFill>
              </a:rPr>
              <a:t>.</a:t>
            </a:r>
          </a:p>
          <a:p>
            <a:r>
              <a:rPr lang="en-US" sz="3200" dirty="0"/>
              <a:t>Remember</a:t>
            </a:r>
            <a:r>
              <a:rPr lang="en-US" sz="3200" dirty="0">
                <a:solidFill>
                  <a:schemeClr val="accent6"/>
                </a:solidFill>
              </a:rPr>
              <a:t>, </a:t>
            </a:r>
            <a:r>
              <a:rPr lang="en-US" sz="3200" dirty="0"/>
              <a:t>the value of the expression on the right</a:t>
            </a:r>
            <a:r>
              <a:rPr lang="en-US" sz="3200" dirty="0">
                <a:solidFill>
                  <a:schemeClr val="accent1"/>
                </a:solidFill>
              </a:rPr>
              <a:t>-</a:t>
            </a:r>
            <a:r>
              <a:rPr lang="en-US" sz="3200" dirty="0"/>
              <a:t>hand side (</a:t>
            </a:r>
            <a:r>
              <a:rPr lang="en-US" sz="3200" dirty="0">
                <a:solidFill>
                  <a:schemeClr val="accent6"/>
                </a:solidFill>
              </a:rPr>
              <a:t>RHS</a:t>
            </a:r>
            <a:r>
              <a:rPr lang="en-US" sz="3200" dirty="0"/>
              <a:t>) of the </a:t>
            </a:r>
            <a:r>
              <a:rPr lang="en-US" sz="3200" dirty="0">
                <a:solidFill>
                  <a:schemeClr val="accent6"/>
                </a:solidFill>
              </a:rPr>
              <a:t>=</a:t>
            </a:r>
            <a:r>
              <a:rPr lang="en-US" sz="3200" dirty="0"/>
              <a:t> sign is figured out first and then assigned to the variable on the left</a:t>
            </a:r>
            <a:r>
              <a:rPr lang="en-US" sz="3200" dirty="0">
                <a:solidFill>
                  <a:schemeClr val="accent6"/>
                </a:solidFill>
              </a:rPr>
              <a:t>-</a:t>
            </a:r>
            <a:r>
              <a:rPr lang="en-US" sz="3200" dirty="0"/>
              <a:t>hand side</a:t>
            </a:r>
            <a:r>
              <a:rPr lang="en-US" sz="3200" dirty="0">
                <a:solidFill>
                  <a:schemeClr val="accent1"/>
                </a:solidFill>
              </a:rPr>
              <a:t>.</a:t>
            </a:r>
          </a:p>
          <a:p>
            <a:r>
              <a:rPr lang="en-US" sz="3200" dirty="0"/>
              <a:t>This also applies if the thing on the </a:t>
            </a:r>
            <a:r>
              <a:rPr lang="en-US" sz="3200" dirty="0">
                <a:solidFill>
                  <a:schemeClr val="accent6"/>
                </a:solidFill>
              </a:rPr>
              <a:t>RHS</a:t>
            </a:r>
            <a:r>
              <a:rPr lang="en-US" sz="3200" dirty="0"/>
              <a:t> is a function</a:t>
            </a:r>
            <a:r>
              <a:rPr lang="en-US" sz="3200" dirty="0">
                <a:solidFill>
                  <a:schemeClr val="accent1"/>
                </a:solidFill>
              </a:rPr>
              <a:t>!</a:t>
            </a:r>
          </a:p>
        </p:txBody>
      </p:sp>
      <p:sp>
        <p:nvSpPr>
          <p:cNvPr id="5" name="Arrow: Down 4">
            <a:extLst>
              <a:ext uri="{FF2B5EF4-FFF2-40B4-BE49-F238E27FC236}">
                <a16:creationId xmlns:a16="http://schemas.microsoft.com/office/drawing/2014/main" id="{E239E0EA-E264-A52B-1FD2-82C216ABBB3E}"/>
              </a:ext>
            </a:extLst>
          </p:cNvPr>
          <p:cNvSpPr/>
          <p:nvPr/>
        </p:nvSpPr>
        <p:spPr>
          <a:xfrm>
            <a:off x="9511769" y="5226061"/>
            <a:ext cx="376991" cy="56710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4E26FF60-2A5E-3B73-E468-657A8DF462C6}"/>
              </a:ext>
            </a:extLst>
          </p:cNvPr>
          <p:cNvSpPr/>
          <p:nvPr/>
        </p:nvSpPr>
        <p:spPr>
          <a:xfrm>
            <a:off x="8772346" y="3406355"/>
            <a:ext cx="1855839" cy="1598725"/>
          </a:xfrm>
          <a:prstGeom prst="round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accent6"/>
                </a:solidFill>
              </a:rPr>
              <a:t>Function</a:t>
            </a:r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075B5707-F03D-04D1-EA59-D611E2840EAC}"/>
              </a:ext>
            </a:extLst>
          </p:cNvPr>
          <p:cNvSpPr/>
          <p:nvPr/>
        </p:nvSpPr>
        <p:spPr>
          <a:xfrm>
            <a:off x="9511768" y="2383862"/>
            <a:ext cx="376991" cy="84777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03361DD-7486-9026-1B07-C9FAEE1458A5}"/>
              </a:ext>
            </a:extLst>
          </p:cNvPr>
          <p:cNvSpPr txBox="1"/>
          <p:nvPr/>
        </p:nvSpPr>
        <p:spPr>
          <a:xfrm>
            <a:off x="9007253" y="1898016"/>
            <a:ext cx="1386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Arguments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9B66FB0-6EB8-A637-8DD4-326B589E5C3D}"/>
              </a:ext>
            </a:extLst>
          </p:cNvPr>
          <p:cNvSpPr txBox="1"/>
          <p:nvPr/>
        </p:nvSpPr>
        <p:spPr>
          <a:xfrm>
            <a:off x="9190133" y="5873204"/>
            <a:ext cx="1016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Returns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D76DC39-6D7D-D2D2-72A5-EB85CAFFBA19}"/>
              </a:ext>
            </a:extLst>
          </p:cNvPr>
          <p:cNvSpPr txBox="1"/>
          <p:nvPr/>
        </p:nvSpPr>
        <p:spPr>
          <a:xfrm>
            <a:off x="7038046" y="1899865"/>
            <a:ext cx="20824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The stuff we </a:t>
            </a:r>
            <a:r>
              <a:rPr lang="en-US" b="1" dirty="0">
                <a:solidFill>
                  <a:schemeClr val="accent6"/>
                </a:solidFill>
              </a:rPr>
              <a:t>pass</a:t>
            </a:r>
            <a:r>
              <a:rPr lang="en-US" dirty="0">
                <a:solidFill>
                  <a:srgbClr val="FFFFFF"/>
                </a:solidFill>
              </a:rPr>
              <a:t> to the function</a:t>
            </a:r>
            <a:r>
              <a:rPr lang="en-US" dirty="0">
                <a:solidFill>
                  <a:schemeClr val="accent6"/>
                </a:solidFill>
              </a:rPr>
              <a:t>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03508F0-8304-273B-9F8A-9A781BBE1D82}"/>
              </a:ext>
            </a:extLst>
          </p:cNvPr>
          <p:cNvSpPr txBox="1"/>
          <p:nvPr/>
        </p:nvSpPr>
        <p:spPr>
          <a:xfrm>
            <a:off x="7114403" y="5331497"/>
            <a:ext cx="21231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The stuff the function </a:t>
            </a:r>
            <a:r>
              <a:rPr lang="en-US" b="1" dirty="0">
                <a:solidFill>
                  <a:schemeClr val="accent6"/>
                </a:solidFill>
              </a:rPr>
              <a:t>returns</a:t>
            </a:r>
            <a:r>
              <a:rPr lang="en-US" dirty="0">
                <a:solidFill>
                  <a:srgbClr val="FFFFFF"/>
                </a:solidFill>
              </a:rPr>
              <a:t> to us after we </a:t>
            </a:r>
            <a:r>
              <a:rPr lang="en-US" b="1" dirty="0">
                <a:solidFill>
                  <a:schemeClr val="accent6"/>
                </a:solidFill>
              </a:rPr>
              <a:t>call</a:t>
            </a:r>
            <a:r>
              <a:rPr lang="en-US" b="1" dirty="0">
                <a:solidFill>
                  <a:srgbClr val="FFFFFF"/>
                </a:solidFill>
              </a:rPr>
              <a:t> </a:t>
            </a:r>
            <a:r>
              <a:rPr lang="en-US" dirty="0">
                <a:solidFill>
                  <a:srgbClr val="FFFFFF"/>
                </a:solidFill>
              </a:rPr>
              <a:t>it</a:t>
            </a:r>
            <a:r>
              <a:rPr lang="en-US" dirty="0">
                <a:solidFill>
                  <a:schemeClr val="accent6"/>
                </a:solidFill>
              </a:rPr>
              <a:t>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7700764-8643-D35A-3299-3191006C2AC1}"/>
              </a:ext>
            </a:extLst>
          </p:cNvPr>
          <p:cNvSpPr txBox="1"/>
          <p:nvPr/>
        </p:nvSpPr>
        <p:spPr>
          <a:xfrm>
            <a:off x="10999216" y="185184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FF00"/>
                </a:solidFill>
                <a:latin typeface="Consolas" panose="020B0609020204030204" pitchFamily="49" charset="0"/>
              </a:rPr>
              <a:t>-15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ACDDE4F-B5E6-3AD7-9816-8D5A7A2F1BE5}"/>
              </a:ext>
            </a:extLst>
          </p:cNvPr>
          <p:cNvSpPr txBox="1"/>
          <p:nvPr/>
        </p:nvSpPr>
        <p:spPr>
          <a:xfrm>
            <a:off x="10999216" y="4012530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FF00"/>
                </a:solidFill>
                <a:latin typeface="Consolas" panose="020B0609020204030204" pitchFamily="49" charset="0"/>
              </a:rPr>
              <a:t>abs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356F799-D2B5-CAF8-0605-17201A976EB9}"/>
              </a:ext>
            </a:extLst>
          </p:cNvPr>
          <p:cNvSpPr txBox="1"/>
          <p:nvPr/>
        </p:nvSpPr>
        <p:spPr>
          <a:xfrm>
            <a:off x="11184486" y="5827037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FF00"/>
                </a:solidFill>
                <a:latin typeface="Consolas" panose="020B0609020204030204" pitchFamily="49" charset="0"/>
              </a:rPr>
              <a:t>15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F3D42C-582D-5FDE-4160-FC24181296A1}"/>
              </a:ext>
            </a:extLst>
          </p:cNvPr>
          <p:cNvSpPr txBox="1"/>
          <p:nvPr/>
        </p:nvSpPr>
        <p:spPr>
          <a:xfrm>
            <a:off x="9542123" y="1240187"/>
            <a:ext cx="25635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FF00"/>
                </a:solidFill>
                <a:latin typeface="Consolas" panose="020B0609020204030204" pitchFamily="49" charset="0"/>
              </a:rPr>
              <a:t>x = abs(-20+5)</a:t>
            </a:r>
          </a:p>
        </p:txBody>
      </p:sp>
    </p:spTree>
    <p:extLst>
      <p:ext uri="{BB962C8B-B14F-4D97-AF65-F5344CB8AC3E}">
        <p14:creationId xmlns:p14="http://schemas.microsoft.com/office/powerpoint/2010/main" val="28293839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67310-910C-4BA5-A20E-AB3697376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Back to evaluation and expressions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6E29CA-6C02-44B9-BA97-A472C5522E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5923548" cy="4835479"/>
          </a:xfrm>
        </p:spPr>
        <p:txBody>
          <a:bodyPr>
            <a:normAutofit/>
          </a:bodyPr>
          <a:lstStyle/>
          <a:p>
            <a:r>
              <a:rPr lang="en-US" sz="3200" dirty="0"/>
              <a:t>Last week we learned about the assignment statement (</a:t>
            </a:r>
            <a:r>
              <a:rPr lang="en-US" sz="3200" dirty="0">
                <a:solidFill>
                  <a:schemeClr val="accent6"/>
                </a:solidFill>
              </a:rPr>
              <a:t>=</a:t>
            </a:r>
            <a:r>
              <a:rPr lang="en-US" sz="3200" dirty="0"/>
              <a:t>)</a:t>
            </a:r>
            <a:r>
              <a:rPr lang="en-US" sz="3200" dirty="0">
                <a:solidFill>
                  <a:schemeClr val="accent3"/>
                </a:solidFill>
              </a:rPr>
              <a:t>.</a:t>
            </a:r>
          </a:p>
          <a:p>
            <a:r>
              <a:rPr lang="en-US" sz="3200" dirty="0"/>
              <a:t>Remember</a:t>
            </a:r>
            <a:r>
              <a:rPr lang="en-US" sz="3200" dirty="0">
                <a:solidFill>
                  <a:schemeClr val="accent6"/>
                </a:solidFill>
              </a:rPr>
              <a:t>, </a:t>
            </a:r>
            <a:r>
              <a:rPr lang="en-US" sz="3200" dirty="0"/>
              <a:t>the value of the expression on the right</a:t>
            </a:r>
            <a:r>
              <a:rPr lang="en-US" sz="3200" dirty="0">
                <a:solidFill>
                  <a:schemeClr val="accent1"/>
                </a:solidFill>
              </a:rPr>
              <a:t>-</a:t>
            </a:r>
            <a:r>
              <a:rPr lang="en-US" sz="3200" dirty="0"/>
              <a:t>hand side (</a:t>
            </a:r>
            <a:r>
              <a:rPr lang="en-US" sz="3200" dirty="0">
                <a:solidFill>
                  <a:schemeClr val="accent6"/>
                </a:solidFill>
              </a:rPr>
              <a:t>RHS</a:t>
            </a:r>
            <a:r>
              <a:rPr lang="en-US" sz="3200" dirty="0"/>
              <a:t>) of the </a:t>
            </a:r>
            <a:r>
              <a:rPr lang="en-US" sz="3200" dirty="0">
                <a:solidFill>
                  <a:schemeClr val="accent6"/>
                </a:solidFill>
              </a:rPr>
              <a:t>=</a:t>
            </a:r>
            <a:r>
              <a:rPr lang="en-US" sz="3200" dirty="0"/>
              <a:t> sign is figured out first and then assigned to the variable on the left</a:t>
            </a:r>
            <a:r>
              <a:rPr lang="en-US" sz="3200" dirty="0">
                <a:solidFill>
                  <a:schemeClr val="accent6"/>
                </a:solidFill>
              </a:rPr>
              <a:t>-</a:t>
            </a:r>
            <a:r>
              <a:rPr lang="en-US" sz="3200" dirty="0"/>
              <a:t>hand side</a:t>
            </a:r>
            <a:r>
              <a:rPr lang="en-US" sz="3200" dirty="0">
                <a:solidFill>
                  <a:schemeClr val="accent1"/>
                </a:solidFill>
              </a:rPr>
              <a:t>.</a:t>
            </a:r>
          </a:p>
          <a:p>
            <a:r>
              <a:rPr lang="en-US" sz="3200" dirty="0"/>
              <a:t>This also applies if the thing on the </a:t>
            </a:r>
            <a:r>
              <a:rPr lang="en-US" sz="3200" dirty="0">
                <a:solidFill>
                  <a:schemeClr val="accent6"/>
                </a:solidFill>
              </a:rPr>
              <a:t>RHS</a:t>
            </a:r>
            <a:r>
              <a:rPr lang="en-US" sz="3200" dirty="0"/>
              <a:t> is a function</a:t>
            </a:r>
            <a:r>
              <a:rPr lang="en-US" sz="3200" dirty="0">
                <a:solidFill>
                  <a:schemeClr val="accent1"/>
                </a:solidFill>
              </a:rPr>
              <a:t>!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2C5F3A8-BE28-4182-9C18-F262314480E8}"/>
              </a:ext>
            </a:extLst>
          </p:cNvPr>
          <p:cNvSpPr/>
          <p:nvPr/>
        </p:nvSpPr>
        <p:spPr>
          <a:xfrm>
            <a:off x="7664115" y="1949006"/>
            <a:ext cx="3958389" cy="4418765"/>
          </a:xfrm>
          <a:prstGeom prst="round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 dirty="0">
                <a:solidFill>
                  <a:srgbClr val="FFFFFF"/>
                </a:solidFill>
              </a:rPr>
              <a:t>Open your notebook</a:t>
            </a:r>
          </a:p>
          <a:p>
            <a:endParaRPr lang="en-US" sz="4400" b="1" dirty="0">
              <a:solidFill>
                <a:srgbClr val="FFFFFF"/>
              </a:solidFill>
            </a:endParaRPr>
          </a:p>
          <a:p>
            <a:r>
              <a:rPr lang="en-US" sz="2800" b="1" dirty="0">
                <a:solidFill>
                  <a:srgbClr val="FFFFFF"/>
                </a:solidFill>
              </a:rPr>
              <a:t>Click Link</a:t>
            </a:r>
            <a:r>
              <a:rPr lang="en-US" sz="2800" b="1" dirty="0">
                <a:solidFill>
                  <a:schemeClr val="accent6"/>
                </a:solidFill>
              </a:rPr>
              <a:t>:</a:t>
            </a:r>
          </a:p>
          <a:p>
            <a:r>
              <a:rPr lang="en-US" sz="2800" b="1" dirty="0">
                <a:solidFill>
                  <a:schemeClr val="accent6"/>
                </a:solidFill>
              </a:rPr>
              <a:t>3. Back to Evaluation and Expressions</a:t>
            </a:r>
          </a:p>
        </p:txBody>
      </p:sp>
    </p:spTree>
    <p:extLst>
      <p:ext uri="{BB962C8B-B14F-4D97-AF65-F5344CB8AC3E}">
        <p14:creationId xmlns:p14="http://schemas.microsoft.com/office/powerpoint/2010/main" val="19857418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0A0F70-EFE8-4BEE-A7ED-D96F73B9E4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Breakout Session </a:t>
            </a:r>
            <a:r>
              <a:rPr lang="en-US" b="1" dirty="0"/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43D3FD7-ED84-4934-AB18-7867D5DB8CB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5514474" cy="4835479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  <m:t> + </m:t>
                            </m:r>
                            <m: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 + 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  <m:t> ∗ </m:t>
                            </m:r>
                            <m: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num>
                      <m:den>
                        <m:sSup>
                          <m:sSupPr>
                            <m:ctrlP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sz="4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sup>
                        </m:sSup>
                      </m:den>
                    </m:f>
                  </m:oMath>
                </a14:m>
                <a:endParaRPr lang="en-US" sz="4000" dirty="0"/>
              </a:p>
              <a:p>
                <a:r>
                  <a:rPr lang="en-US" sz="4000" dirty="0"/>
                  <a:t>where</a:t>
                </a:r>
                <a:r>
                  <a:rPr lang="en-US" sz="4000" dirty="0">
                    <a:solidFill>
                      <a:schemeClr val="accent6"/>
                    </a:solidFill>
                  </a:rPr>
                  <a:t>,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=−20</m:t>
                    </m:r>
                  </m:oMath>
                </a14:m>
                <a:endParaRPr lang="en-US" sz="360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3600" i="1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100</m:t>
                    </m:r>
                  </m:oMath>
                </a14:m>
                <a:endParaRPr lang="en-US" sz="3600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sz="3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sz="3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US" sz="3600" dirty="0"/>
              </a:p>
              <a:p>
                <a:pPr lvl="1"/>
                <a:endParaRPr lang="en-US" sz="3600" dirty="0"/>
              </a:p>
              <a:p>
                <a:r>
                  <a:rPr lang="en-US" sz="4000" dirty="0"/>
                  <a:t>What is </a:t>
                </a: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4000" dirty="0"/>
                  <a:t> </a:t>
                </a:r>
                <a:r>
                  <a:rPr lang="en-US" sz="4000" dirty="0">
                    <a:solidFill>
                      <a:schemeClr val="accent6"/>
                    </a:solidFill>
                  </a:rPr>
                  <a:t>?</a:t>
                </a:r>
              </a:p>
              <a:p>
                <a:pPr lvl="1"/>
                <a:endParaRPr lang="en-US" sz="3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43D3FD7-ED84-4934-AB18-7867D5DB8CB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5514474" cy="4835479"/>
              </a:xfrm>
              <a:blipFill>
                <a:blip r:embed="rId2"/>
                <a:stretch>
                  <a:fillRect l="-35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FF97C0D-FB89-4CD3-9BDC-439C93CA87B0}"/>
              </a:ext>
            </a:extLst>
          </p:cNvPr>
          <p:cNvSpPr/>
          <p:nvPr/>
        </p:nvSpPr>
        <p:spPr>
          <a:xfrm>
            <a:off x="7664115" y="1949006"/>
            <a:ext cx="3958389" cy="4418765"/>
          </a:xfrm>
          <a:prstGeom prst="round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 dirty="0">
                <a:solidFill>
                  <a:srgbClr val="FFFFFF"/>
                </a:solidFill>
              </a:rPr>
              <a:t>Open your notebook</a:t>
            </a:r>
          </a:p>
          <a:p>
            <a:endParaRPr lang="en-US" sz="4400" b="1" dirty="0">
              <a:solidFill>
                <a:srgbClr val="FFFFFF"/>
              </a:solidFill>
            </a:endParaRPr>
          </a:p>
          <a:p>
            <a:r>
              <a:rPr lang="en-US" sz="2800" b="1" dirty="0">
                <a:solidFill>
                  <a:srgbClr val="FFFFFF"/>
                </a:solidFill>
              </a:rPr>
              <a:t>Click Link</a:t>
            </a:r>
            <a:r>
              <a:rPr lang="en-US" sz="2800" b="1" dirty="0">
                <a:solidFill>
                  <a:schemeClr val="accent6"/>
                </a:solidFill>
              </a:rPr>
              <a:t>:</a:t>
            </a:r>
          </a:p>
          <a:p>
            <a:r>
              <a:rPr lang="en-US" sz="2800" b="1" dirty="0">
                <a:solidFill>
                  <a:schemeClr val="accent6"/>
                </a:solidFill>
              </a:rPr>
              <a:t>4. </a:t>
            </a:r>
            <a:r>
              <a:rPr lang="en-US" sz="2600" b="1" dirty="0">
                <a:solidFill>
                  <a:schemeClr val="accent6"/>
                </a:solidFill>
              </a:rPr>
              <a:t>Breakout Session 1</a:t>
            </a:r>
          </a:p>
        </p:txBody>
      </p:sp>
    </p:spTree>
    <p:extLst>
      <p:ext uri="{BB962C8B-B14F-4D97-AF65-F5344CB8AC3E}">
        <p14:creationId xmlns:p14="http://schemas.microsoft.com/office/powerpoint/2010/main" val="13461137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67310-910C-4BA5-A20E-AB3697376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Built</a:t>
            </a:r>
            <a:r>
              <a:rPr lang="en-US" dirty="0">
                <a:solidFill>
                  <a:schemeClr val="accent2"/>
                </a:solidFill>
              </a:rPr>
              <a:t>-</a:t>
            </a:r>
            <a:r>
              <a:rPr lang="en-US" dirty="0"/>
              <a:t>in Functions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6E29CA-6C02-44B9-BA97-A472C5522E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093368" cy="4835479"/>
          </a:xfrm>
        </p:spPr>
        <p:txBody>
          <a:bodyPr>
            <a:normAutofit/>
          </a:bodyPr>
          <a:lstStyle/>
          <a:p>
            <a:r>
              <a:rPr lang="en-US" sz="3200" dirty="0"/>
              <a:t>The </a:t>
            </a:r>
            <a:r>
              <a:rPr lang="en-US" sz="3200" i="1" dirty="0">
                <a:solidFill>
                  <a:schemeClr val="accent6"/>
                </a:solidFill>
              </a:rPr>
              <a:t>function_name </a:t>
            </a:r>
            <a:r>
              <a:rPr lang="en-US" sz="3200" dirty="0"/>
              <a:t>is the name of the function </a:t>
            </a:r>
            <a:r>
              <a:rPr lang="en-US" sz="3200" dirty="0">
                <a:solidFill>
                  <a:schemeClr val="accent6"/>
                </a:solidFill>
              </a:rPr>
              <a:t>(</a:t>
            </a:r>
            <a:r>
              <a:rPr lang="en-US" sz="3200" dirty="0"/>
              <a:t>like sin or print</a:t>
            </a:r>
            <a:r>
              <a:rPr lang="en-US" sz="3200" dirty="0">
                <a:solidFill>
                  <a:schemeClr val="accent6"/>
                </a:solidFill>
              </a:rPr>
              <a:t>)</a:t>
            </a:r>
            <a:r>
              <a:rPr lang="en-US" sz="3200" dirty="0">
                <a:solidFill>
                  <a:schemeClr val="accent3"/>
                </a:solidFill>
              </a:rPr>
              <a:t>.</a:t>
            </a:r>
            <a:endParaRPr lang="en-US" sz="3200" dirty="0"/>
          </a:p>
          <a:p>
            <a:r>
              <a:rPr lang="en-US" sz="3200" dirty="0"/>
              <a:t>Python has many built</a:t>
            </a:r>
            <a:r>
              <a:rPr lang="en-US" sz="3200" dirty="0">
                <a:solidFill>
                  <a:schemeClr val="accent2"/>
                </a:solidFill>
              </a:rPr>
              <a:t>-</a:t>
            </a:r>
            <a:r>
              <a:rPr lang="en-US" sz="3200" dirty="0"/>
              <a:t>in functions</a:t>
            </a:r>
            <a:r>
              <a:rPr lang="en-US" sz="3200" dirty="0">
                <a:solidFill>
                  <a:schemeClr val="accent2"/>
                </a:solidFill>
              </a:rPr>
              <a:t>.</a:t>
            </a:r>
            <a:r>
              <a:rPr lang="en-US" sz="3200" dirty="0"/>
              <a:t> Learn more about them </a:t>
            </a:r>
            <a:r>
              <a:rPr lang="en-US" sz="3200" dirty="0">
                <a:solidFill>
                  <a:schemeClr val="accent6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here</a:t>
            </a:r>
            <a:r>
              <a:rPr lang="en-US" sz="3200" dirty="0">
                <a:solidFill>
                  <a:schemeClr val="accent1"/>
                </a:solidFill>
              </a:rPr>
              <a:t>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2F3782-7893-4AA6-9F09-8CFFFC7661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5093" t="16208" r="4070" b="15812"/>
          <a:stretch/>
        </p:blipFill>
        <p:spPr>
          <a:xfrm>
            <a:off x="6436895" y="727514"/>
            <a:ext cx="5498433" cy="5765718"/>
          </a:xfrm>
          <a:prstGeom prst="rect">
            <a:avLst/>
          </a:prstGeom>
          <a:ln w="28575"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42130325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67310-910C-4BA5-A20E-AB36973764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7514"/>
            <a:ext cx="10515600" cy="656148"/>
          </a:xfrm>
        </p:spPr>
        <p:txBody>
          <a:bodyPr>
            <a:normAutofit fontScale="90000"/>
          </a:bodyPr>
          <a:lstStyle/>
          <a:p>
            <a:r>
              <a:rPr lang="en-US" dirty="0"/>
              <a:t>Built</a:t>
            </a:r>
            <a:r>
              <a:rPr lang="en-US" dirty="0">
                <a:solidFill>
                  <a:schemeClr val="accent2"/>
                </a:solidFill>
              </a:rPr>
              <a:t>-</a:t>
            </a:r>
            <a:r>
              <a:rPr lang="en-US" dirty="0"/>
              <a:t>in Functions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6E29CA-6C02-44B9-BA97-A472C5522E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093368" cy="4835479"/>
          </a:xfrm>
        </p:spPr>
        <p:txBody>
          <a:bodyPr>
            <a:normAutofit/>
          </a:bodyPr>
          <a:lstStyle/>
          <a:p>
            <a:r>
              <a:rPr lang="en-US" sz="3200" dirty="0"/>
              <a:t>The </a:t>
            </a:r>
            <a:r>
              <a:rPr lang="en-US" sz="3200" i="1" dirty="0">
                <a:solidFill>
                  <a:schemeClr val="accent6"/>
                </a:solidFill>
              </a:rPr>
              <a:t>function_name </a:t>
            </a:r>
            <a:r>
              <a:rPr lang="en-US" sz="3200" dirty="0"/>
              <a:t>is the name of the function </a:t>
            </a:r>
            <a:r>
              <a:rPr lang="en-US" sz="3200" dirty="0">
                <a:solidFill>
                  <a:schemeClr val="accent6"/>
                </a:solidFill>
              </a:rPr>
              <a:t>(</a:t>
            </a:r>
            <a:r>
              <a:rPr lang="en-US" sz="3200" dirty="0"/>
              <a:t>like sin or print</a:t>
            </a:r>
            <a:r>
              <a:rPr lang="en-US" sz="3200" dirty="0">
                <a:solidFill>
                  <a:schemeClr val="accent6"/>
                </a:solidFill>
              </a:rPr>
              <a:t>)</a:t>
            </a:r>
            <a:r>
              <a:rPr lang="en-US" sz="3200" dirty="0">
                <a:solidFill>
                  <a:schemeClr val="accent3"/>
                </a:solidFill>
              </a:rPr>
              <a:t>.</a:t>
            </a:r>
            <a:endParaRPr lang="en-US" sz="3200" dirty="0"/>
          </a:p>
          <a:p>
            <a:r>
              <a:rPr lang="en-US" sz="3200" dirty="0"/>
              <a:t>Python has many built</a:t>
            </a:r>
            <a:r>
              <a:rPr lang="en-US" sz="3200" dirty="0">
                <a:solidFill>
                  <a:schemeClr val="accent2"/>
                </a:solidFill>
              </a:rPr>
              <a:t>-</a:t>
            </a:r>
            <a:r>
              <a:rPr lang="en-US" sz="3200" dirty="0"/>
              <a:t>in functions</a:t>
            </a:r>
            <a:r>
              <a:rPr lang="en-US" sz="3200" dirty="0">
                <a:solidFill>
                  <a:schemeClr val="accent2"/>
                </a:solidFill>
              </a:rPr>
              <a:t>.</a:t>
            </a:r>
            <a:r>
              <a:rPr lang="en-US" sz="3200" dirty="0"/>
              <a:t> Learn more about them </a:t>
            </a:r>
            <a:r>
              <a:rPr lang="en-US" sz="3200" dirty="0">
                <a:solidFill>
                  <a:schemeClr val="accent6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here</a:t>
            </a:r>
            <a:r>
              <a:rPr lang="en-US" sz="3200" dirty="0">
                <a:solidFill>
                  <a:schemeClr val="accent1"/>
                </a:solidFill>
              </a:rPr>
              <a:t>.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B68B4E8-4B26-4A0F-A7A3-EB6ED7BADF77}"/>
              </a:ext>
            </a:extLst>
          </p:cNvPr>
          <p:cNvSpPr/>
          <p:nvPr/>
        </p:nvSpPr>
        <p:spPr>
          <a:xfrm>
            <a:off x="7664115" y="1949006"/>
            <a:ext cx="3958389" cy="4418765"/>
          </a:xfrm>
          <a:prstGeom prst="round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 dirty="0">
                <a:solidFill>
                  <a:srgbClr val="FFFFFF"/>
                </a:solidFill>
              </a:rPr>
              <a:t>Open your notebook</a:t>
            </a:r>
          </a:p>
          <a:p>
            <a:endParaRPr lang="en-US" sz="4400" b="1" dirty="0">
              <a:solidFill>
                <a:srgbClr val="FFFFFF"/>
              </a:solidFill>
            </a:endParaRPr>
          </a:p>
          <a:p>
            <a:r>
              <a:rPr lang="en-US" sz="2800" b="1" dirty="0">
                <a:solidFill>
                  <a:srgbClr val="FFFFFF"/>
                </a:solidFill>
              </a:rPr>
              <a:t>Click Link</a:t>
            </a:r>
            <a:r>
              <a:rPr lang="en-US" sz="2800" b="1" dirty="0">
                <a:solidFill>
                  <a:schemeClr val="accent6"/>
                </a:solidFill>
              </a:rPr>
              <a:t>:</a:t>
            </a:r>
          </a:p>
          <a:p>
            <a:r>
              <a:rPr lang="en-US" sz="2800" b="1" dirty="0">
                <a:solidFill>
                  <a:schemeClr val="accent6"/>
                </a:solidFill>
              </a:rPr>
              <a:t>5. Built-in Functions</a:t>
            </a:r>
          </a:p>
        </p:txBody>
      </p:sp>
    </p:spTree>
    <p:extLst>
      <p:ext uri="{BB962C8B-B14F-4D97-AF65-F5344CB8AC3E}">
        <p14:creationId xmlns:p14="http://schemas.microsoft.com/office/powerpoint/2010/main" val="38311289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67310-910C-4BA5-A20E-AB36973764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7514"/>
            <a:ext cx="10515600" cy="656148"/>
          </a:xfrm>
        </p:spPr>
        <p:txBody>
          <a:bodyPr>
            <a:normAutofit fontScale="90000"/>
          </a:bodyPr>
          <a:lstStyle/>
          <a:p>
            <a:r>
              <a:rPr lang="en-US" dirty="0"/>
              <a:t>Function Help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6E29CA-6C02-44B9-BA97-A472C5522E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093368" cy="4835479"/>
          </a:xfrm>
        </p:spPr>
        <p:txBody>
          <a:bodyPr>
            <a:normAutofit/>
          </a:bodyPr>
          <a:lstStyle/>
          <a:p>
            <a:r>
              <a:rPr lang="en-US" sz="3200" dirty="0"/>
              <a:t>To get information about a particular function</a:t>
            </a:r>
            <a:r>
              <a:rPr lang="en-US" sz="3200" dirty="0">
                <a:solidFill>
                  <a:schemeClr val="accent2"/>
                </a:solidFill>
              </a:rPr>
              <a:t>,</a:t>
            </a:r>
            <a:r>
              <a:rPr lang="en-US" sz="3200" dirty="0"/>
              <a:t> call </a:t>
            </a:r>
            <a:r>
              <a:rPr lang="en-US" sz="3200" b="1" dirty="0">
                <a:solidFill>
                  <a:schemeClr val="accent6"/>
                </a:solidFill>
              </a:rPr>
              <a:t>help</a:t>
            </a:r>
            <a:r>
              <a:rPr lang="en-US" sz="3200" dirty="0"/>
              <a:t> and pass the function as the argument</a:t>
            </a:r>
            <a:r>
              <a:rPr lang="en-US" sz="3200" dirty="0">
                <a:solidFill>
                  <a:schemeClr val="accent2"/>
                </a:solidFill>
              </a:rPr>
              <a:t>.</a:t>
            </a:r>
          </a:p>
          <a:p>
            <a:r>
              <a:rPr lang="en-US" sz="3200" b="1" dirty="0">
                <a:solidFill>
                  <a:schemeClr val="accent6"/>
                </a:solidFill>
              </a:rPr>
              <a:t>help</a:t>
            </a:r>
            <a:r>
              <a:rPr lang="en-US" sz="3200" dirty="0"/>
              <a:t> is one of Python</a:t>
            </a:r>
            <a:r>
              <a:rPr lang="en-US" sz="3200" dirty="0">
                <a:solidFill>
                  <a:schemeClr val="accent2"/>
                </a:solidFill>
              </a:rPr>
              <a:t>’</a:t>
            </a:r>
            <a:r>
              <a:rPr lang="en-US" sz="3200" dirty="0"/>
              <a:t>s built</a:t>
            </a:r>
            <a:r>
              <a:rPr lang="en-US" sz="3200" dirty="0">
                <a:solidFill>
                  <a:schemeClr val="accent2"/>
                </a:solidFill>
              </a:rPr>
              <a:t>-</a:t>
            </a:r>
            <a:r>
              <a:rPr lang="en-US" sz="3200" dirty="0"/>
              <a:t>in functions</a:t>
            </a:r>
            <a:r>
              <a:rPr lang="en-US" sz="3200" dirty="0">
                <a:solidFill>
                  <a:schemeClr val="accent2"/>
                </a:solidFill>
              </a:rPr>
              <a:t>.</a:t>
            </a:r>
          </a:p>
          <a:p>
            <a:endParaRPr lang="en-US" sz="3200" dirty="0">
              <a:solidFill>
                <a:schemeClr val="accent2"/>
              </a:solidFill>
            </a:endParaRPr>
          </a:p>
          <a:p>
            <a:r>
              <a:rPr lang="en-US" sz="40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help(abs)</a:t>
            </a:r>
          </a:p>
          <a:p>
            <a:r>
              <a:rPr lang="en-US" sz="4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help(abs())</a:t>
            </a:r>
          </a:p>
          <a:p>
            <a:endParaRPr lang="en-US" sz="4000" dirty="0">
              <a:solidFill>
                <a:schemeClr val="accent6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B68B4E8-4B26-4A0F-A7A3-EB6ED7BADF77}"/>
              </a:ext>
            </a:extLst>
          </p:cNvPr>
          <p:cNvSpPr/>
          <p:nvPr/>
        </p:nvSpPr>
        <p:spPr>
          <a:xfrm>
            <a:off x="7664115" y="1949006"/>
            <a:ext cx="3958389" cy="4418765"/>
          </a:xfrm>
          <a:prstGeom prst="round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 dirty="0">
                <a:solidFill>
                  <a:srgbClr val="FFFFFF"/>
                </a:solidFill>
              </a:rPr>
              <a:t>Open your notebook</a:t>
            </a:r>
          </a:p>
          <a:p>
            <a:endParaRPr lang="en-US" sz="4400" b="1" dirty="0">
              <a:solidFill>
                <a:srgbClr val="FFFFFF"/>
              </a:solidFill>
            </a:endParaRPr>
          </a:p>
          <a:p>
            <a:r>
              <a:rPr lang="en-US" sz="2800" b="1" dirty="0">
                <a:solidFill>
                  <a:srgbClr val="FFFFFF"/>
                </a:solidFill>
              </a:rPr>
              <a:t>Click Link</a:t>
            </a:r>
            <a:r>
              <a:rPr lang="en-US" sz="2800" b="1" dirty="0">
                <a:solidFill>
                  <a:schemeClr val="accent6"/>
                </a:solidFill>
              </a:rPr>
              <a:t>:</a:t>
            </a:r>
          </a:p>
          <a:p>
            <a:r>
              <a:rPr lang="en-US" sz="2800" b="1" dirty="0">
                <a:solidFill>
                  <a:schemeClr val="accent6"/>
                </a:solidFill>
              </a:rPr>
              <a:t>6. Function Help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EE988B-A94D-77F1-3DF0-029E5BC80FBE}"/>
              </a:ext>
            </a:extLst>
          </p:cNvPr>
          <p:cNvSpPr txBox="1"/>
          <p:nvPr/>
        </p:nvSpPr>
        <p:spPr>
          <a:xfrm>
            <a:off x="5448665" y="5167697"/>
            <a:ext cx="206711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FFFF"/>
                </a:solidFill>
              </a:rPr>
              <a:t>Notice how we</a:t>
            </a:r>
            <a:r>
              <a:rPr lang="en-US" sz="2000" b="1" dirty="0">
                <a:solidFill>
                  <a:schemeClr val="accent3"/>
                </a:solidFill>
              </a:rPr>
              <a:t>’</a:t>
            </a:r>
            <a:r>
              <a:rPr lang="en-US" sz="2000" b="1" dirty="0">
                <a:solidFill>
                  <a:srgbClr val="FFFFFF"/>
                </a:solidFill>
              </a:rPr>
              <a:t>re not calling the function</a:t>
            </a:r>
            <a:r>
              <a:rPr lang="en-US" sz="2000" b="1" dirty="0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DF02A07E-688F-64D5-2968-DF67266FB467}"/>
              </a:ext>
            </a:extLst>
          </p:cNvPr>
          <p:cNvSpPr/>
          <p:nvPr/>
        </p:nvSpPr>
        <p:spPr>
          <a:xfrm rot="5400000">
            <a:off x="4771155" y="5927408"/>
            <a:ext cx="376991" cy="70083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27546623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849AA-E622-4F7D-8941-71C937456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Output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254071-BABD-4A6D-965B-5977BB6BD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6440905" cy="4835479"/>
          </a:xfrm>
        </p:spPr>
        <p:txBody>
          <a:bodyPr>
            <a:normAutofit fontScale="92500" lnSpcReduction="10000"/>
          </a:bodyPr>
          <a:lstStyle/>
          <a:p>
            <a:r>
              <a:rPr lang="en-US" sz="3600" dirty="0"/>
              <a:t>Python has a built</a:t>
            </a:r>
            <a:r>
              <a:rPr lang="en-US" sz="3600" dirty="0">
                <a:solidFill>
                  <a:schemeClr val="accent2"/>
                </a:solidFill>
              </a:rPr>
              <a:t>-</a:t>
            </a:r>
            <a:r>
              <a:rPr lang="en-US" sz="3600" dirty="0"/>
              <a:t>in function named </a:t>
            </a:r>
            <a:r>
              <a:rPr lang="en-US" sz="3600" b="1" dirty="0">
                <a:solidFill>
                  <a:schemeClr val="accent6"/>
                </a:solidFill>
              </a:rPr>
              <a:t>print</a:t>
            </a:r>
            <a:r>
              <a:rPr lang="en-US" sz="3600" dirty="0"/>
              <a:t> for displaying messages to the user</a:t>
            </a:r>
            <a:r>
              <a:rPr lang="en-US" sz="3600" dirty="0">
                <a:solidFill>
                  <a:schemeClr val="accent2"/>
                </a:solidFill>
              </a:rPr>
              <a:t>.</a:t>
            </a:r>
          </a:p>
          <a:p>
            <a:r>
              <a:rPr lang="en-US" sz="3600" dirty="0"/>
              <a:t>The general form of a </a:t>
            </a:r>
            <a:r>
              <a:rPr lang="en-US" sz="3600" b="1" dirty="0">
                <a:solidFill>
                  <a:schemeClr val="accent6"/>
                </a:solidFill>
              </a:rPr>
              <a:t>print</a:t>
            </a:r>
            <a:r>
              <a:rPr lang="en-US" sz="3600" dirty="0"/>
              <a:t> function call</a:t>
            </a:r>
            <a:r>
              <a:rPr lang="en-US" sz="3600" dirty="0">
                <a:solidFill>
                  <a:schemeClr val="accent2"/>
                </a:solidFill>
              </a:rPr>
              <a:t>:</a:t>
            </a:r>
          </a:p>
          <a:p>
            <a:endParaRPr lang="en-US" sz="3600" dirty="0"/>
          </a:p>
          <a:p>
            <a:endParaRPr lang="en-US" sz="3600" dirty="0"/>
          </a:p>
          <a:p>
            <a:r>
              <a:rPr lang="en-US" sz="3600" dirty="0"/>
              <a:t>The arguments can be of type </a:t>
            </a:r>
            <a:r>
              <a:rPr lang="en-US" sz="36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3600" dirty="0">
                <a:solidFill>
                  <a:schemeClr val="accent1"/>
                </a:solidFill>
              </a:rPr>
              <a:t>,</a:t>
            </a:r>
            <a:r>
              <a:rPr lang="en-US" sz="3600" dirty="0"/>
              <a:t> </a:t>
            </a:r>
            <a:r>
              <a:rPr lang="en-US" sz="36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sz="3600" dirty="0">
                <a:solidFill>
                  <a:schemeClr val="accent2"/>
                </a:solidFill>
              </a:rPr>
              <a:t>,</a:t>
            </a:r>
            <a:r>
              <a:rPr lang="en-US" sz="3600" dirty="0"/>
              <a:t> </a:t>
            </a:r>
            <a:r>
              <a:rPr lang="en-US" sz="36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strings</a:t>
            </a:r>
            <a:r>
              <a:rPr lang="en-US" sz="3600" dirty="0"/>
              <a:t> and others we will discuss next week</a:t>
            </a:r>
            <a:r>
              <a:rPr lang="en-US" sz="3600" dirty="0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A553FAA-A553-4EAC-B6A7-CBF38D3A1EBB}"/>
              </a:ext>
            </a:extLst>
          </p:cNvPr>
          <p:cNvSpPr/>
          <p:nvPr/>
        </p:nvSpPr>
        <p:spPr>
          <a:xfrm>
            <a:off x="7664115" y="1949006"/>
            <a:ext cx="3958389" cy="4418765"/>
          </a:xfrm>
          <a:prstGeom prst="round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 dirty="0">
                <a:solidFill>
                  <a:srgbClr val="FFFFFF"/>
                </a:solidFill>
              </a:rPr>
              <a:t>Open your notebook</a:t>
            </a:r>
          </a:p>
          <a:p>
            <a:endParaRPr lang="en-US" sz="4400" b="1" dirty="0">
              <a:solidFill>
                <a:srgbClr val="FFFFFF"/>
              </a:solidFill>
            </a:endParaRPr>
          </a:p>
          <a:p>
            <a:r>
              <a:rPr lang="en-US" sz="2800" b="1" dirty="0">
                <a:solidFill>
                  <a:srgbClr val="FFFFFF"/>
                </a:solidFill>
              </a:rPr>
              <a:t>Click Link</a:t>
            </a:r>
            <a:r>
              <a:rPr lang="en-US" sz="2800" b="1" dirty="0">
                <a:solidFill>
                  <a:schemeClr val="accent6"/>
                </a:solidFill>
              </a:rPr>
              <a:t>:</a:t>
            </a:r>
          </a:p>
          <a:p>
            <a:r>
              <a:rPr lang="en-US" sz="2800" b="1" dirty="0">
                <a:solidFill>
                  <a:schemeClr val="accent6"/>
                </a:solidFill>
              </a:rPr>
              <a:t>7. Output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29E47D-B930-4A54-B144-1C7894E46C69}"/>
              </a:ext>
            </a:extLst>
          </p:cNvPr>
          <p:cNvSpPr txBox="1"/>
          <p:nvPr/>
        </p:nvSpPr>
        <p:spPr>
          <a:xfrm>
            <a:off x="1120344" y="4243363"/>
            <a:ext cx="46217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print(arguments)</a:t>
            </a:r>
          </a:p>
        </p:txBody>
      </p:sp>
    </p:spTree>
    <p:extLst>
      <p:ext uri="{BB962C8B-B14F-4D97-AF65-F5344CB8AC3E}">
        <p14:creationId xmlns:p14="http://schemas.microsoft.com/office/powerpoint/2010/main" val="1129213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849AA-E622-4F7D-8941-71C937456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Input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254071-BABD-4A6D-965B-5977BB6BD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6440905" cy="4835479"/>
          </a:xfrm>
        </p:spPr>
        <p:txBody>
          <a:bodyPr>
            <a:normAutofit fontScale="85000" lnSpcReduction="20000"/>
          </a:bodyPr>
          <a:lstStyle/>
          <a:p>
            <a:r>
              <a:rPr lang="en-US" sz="3600" dirty="0"/>
              <a:t>Python has a built</a:t>
            </a:r>
            <a:r>
              <a:rPr lang="en-US" sz="3600" dirty="0">
                <a:solidFill>
                  <a:schemeClr val="accent1"/>
                </a:solidFill>
              </a:rPr>
              <a:t>-</a:t>
            </a:r>
            <a:r>
              <a:rPr lang="en-US" sz="3600" dirty="0"/>
              <a:t>in function named </a:t>
            </a:r>
            <a:r>
              <a:rPr lang="en-US" sz="3600" b="1" dirty="0">
                <a:solidFill>
                  <a:schemeClr val="accent6"/>
                </a:solidFill>
              </a:rPr>
              <a:t>input</a:t>
            </a:r>
            <a:r>
              <a:rPr lang="en-US" sz="3600" dirty="0"/>
              <a:t> for reading inputs from the user</a:t>
            </a:r>
            <a:r>
              <a:rPr lang="en-US" sz="3600" dirty="0">
                <a:solidFill>
                  <a:schemeClr val="accent2"/>
                </a:solidFill>
              </a:rPr>
              <a:t>.</a:t>
            </a:r>
          </a:p>
          <a:p>
            <a:r>
              <a:rPr lang="en-US" sz="3600" dirty="0"/>
              <a:t>The general form of an </a:t>
            </a:r>
            <a:r>
              <a:rPr lang="en-US" sz="3600" b="1" dirty="0">
                <a:solidFill>
                  <a:schemeClr val="accent6"/>
                </a:solidFill>
              </a:rPr>
              <a:t>input</a:t>
            </a:r>
            <a:r>
              <a:rPr lang="en-US" sz="3600" dirty="0"/>
              <a:t> function call</a:t>
            </a:r>
            <a:r>
              <a:rPr lang="en-US" sz="3600" dirty="0">
                <a:solidFill>
                  <a:schemeClr val="accent2"/>
                </a:solidFill>
              </a:rPr>
              <a:t>:</a:t>
            </a:r>
          </a:p>
          <a:p>
            <a:endParaRPr lang="en-US" sz="3600" dirty="0"/>
          </a:p>
          <a:p>
            <a:endParaRPr lang="en-US" sz="3600" dirty="0"/>
          </a:p>
          <a:p>
            <a:r>
              <a:rPr lang="en-US" sz="3600" dirty="0"/>
              <a:t>The </a:t>
            </a:r>
            <a:r>
              <a:rPr lang="en-US" sz="3600" dirty="0">
                <a:solidFill>
                  <a:schemeClr val="accent6"/>
                </a:solidFill>
              </a:rPr>
              <a:t>argument</a:t>
            </a:r>
            <a:r>
              <a:rPr lang="en-US" sz="3600" dirty="0"/>
              <a:t> is the text you want displayed to the user</a:t>
            </a:r>
            <a:r>
              <a:rPr lang="en-US" sz="3600" dirty="0">
                <a:solidFill>
                  <a:schemeClr val="accent2"/>
                </a:solidFill>
              </a:rPr>
              <a:t>.</a:t>
            </a:r>
          </a:p>
          <a:p>
            <a:pPr lvl="1"/>
            <a:r>
              <a:rPr lang="en-US" sz="3200" i="1" dirty="0">
                <a:solidFill>
                  <a:schemeClr val="accent2"/>
                </a:solidFill>
              </a:rPr>
              <a:t>“</a:t>
            </a:r>
            <a:r>
              <a:rPr lang="en-US" sz="3200" i="1" dirty="0"/>
              <a:t>What is your name?</a:t>
            </a:r>
            <a:r>
              <a:rPr lang="en-US" sz="3200" i="1" dirty="0">
                <a:solidFill>
                  <a:schemeClr val="accent2"/>
                </a:solidFill>
              </a:rPr>
              <a:t>”</a:t>
            </a:r>
          </a:p>
          <a:p>
            <a:r>
              <a:rPr lang="en-US" sz="3600" spc="-20" dirty="0">
                <a:cs typeface="Arial"/>
              </a:rPr>
              <a:t>The v</a:t>
            </a:r>
            <a:r>
              <a:rPr lang="en-US" sz="3600" spc="5" dirty="0">
                <a:cs typeface="Arial"/>
              </a:rPr>
              <a:t>a</a:t>
            </a:r>
            <a:r>
              <a:rPr lang="en-US" sz="3600" dirty="0">
                <a:cs typeface="Arial"/>
              </a:rPr>
              <a:t>l</a:t>
            </a:r>
            <a:r>
              <a:rPr lang="en-US" sz="3600" spc="5" dirty="0">
                <a:cs typeface="Arial"/>
              </a:rPr>
              <a:t>u</a:t>
            </a:r>
            <a:r>
              <a:rPr lang="en-US" sz="3600" dirty="0">
                <a:cs typeface="Arial"/>
              </a:rPr>
              <a:t>e </a:t>
            </a:r>
            <a:r>
              <a:rPr lang="en-US" sz="3600" spc="5" dirty="0">
                <a:cs typeface="Arial"/>
              </a:rPr>
              <a:t>re</a:t>
            </a:r>
            <a:r>
              <a:rPr lang="en-US" sz="3600" spc="-15" dirty="0">
                <a:cs typeface="Arial"/>
              </a:rPr>
              <a:t>t</a:t>
            </a:r>
            <a:r>
              <a:rPr lang="en-US" sz="3600" spc="5" dirty="0">
                <a:cs typeface="Arial"/>
              </a:rPr>
              <a:t>urne</a:t>
            </a:r>
            <a:r>
              <a:rPr lang="en-US" sz="3600" dirty="0">
                <a:cs typeface="Arial"/>
              </a:rPr>
              <a:t>d </a:t>
            </a:r>
            <a:r>
              <a:rPr lang="en-US" sz="3600" spc="5" dirty="0">
                <a:cs typeface="Arial"/>
              </a:rPr>
              <a:t>b</a:t>
            </a:r>
            <a:r>
              <a:rPr lang="en-US" sz="3600" dirty="0">
                <a:cs typeface="Arial"/>
              </a:rPr>
              <a:t>y</a:t>
            </a:r>
            <a:r>
              <a:rPr lang="en-US" sz="3600" spc="-5" dirty="0">
                <a:cs typeface="Arial"/>
              </a:rPr>
              <a:t> </a:t>
            </a:r>
            <a:r>
              <a:rPr lang="en-US" sz="3600" spc="-15" dirty="0">
                <a:cs typeface="Arial"/>
              </a:rPr>
              <a:t>t</a:t>
            </a:r>
            <a:r>
              <a:rPr lang="en-US" sz="3600" spc="5" dirty="0">
                <a:cs typeface="Arial"/>
              </a:rPr>
              <a:t>h</a:t>
            </a:r>
            <a:r>
              <a:rPr lang="en-US" sz="3600" dirty="0">
                <a:cs typeface="Arial"/>
              </a:rPr>
              <a:t>e </a:t>
            </a:r>
            <a:r>
              <a:rPr lang="en-US" sz="3600" b="1" spc="-10" dirty="0">
                <a:solidFill>
                  <a:schemeClr val="accent6"/>
                </a:solidFill>
                <a:cs typeface="Courier New"/>
              </a:rPr>
              <a:t>inpu</a:t>
            </a:r>
            <a:r>
              <a:rPr lang="en-US" sz="3600" b="1" dirty="0">
                <a:solidFill>
                  <a:schemeClr val="accent6"/>
                </a:solidFill>
                <a:cs typeface="Courier New"/>
              </a:rPr>
              <a:t>t</a:t>
            </a:r>
            <a:r>
              <a:rPr lang="en-US" sz="3600" spc="-915" dirty="0">
                <a:cs typeface="Courier New"/>
              </a:rPr>
              <a:t> </a:t>
            </a:r>
            <a:r>
              <a:rPr lang="en-US" sz="3600" spc="-15" dirty="0">
                <a:cs typeface="Arial"/>
              </a:rPr>
              <a:t>f</a:t>
            </a:r>
            <a:r>
              <a:rPr lang="en-US" sz="3600" spc="5" dirty="0">
                <a:cs typeface="Arial"/>
              </a:rPr>
              <a:t>un</a:t>
            </a:r>
            <a:r>
              <a:rPr lang="en-US" sz="3600" spc="-15" dirty="0">
                <a:cs typeface="Arial"/>
              </a:rPr>
              <a:t>ct</a:t>
            </a:r>
            <a:r>
              <a:rPr lang="en-US" sz="3600" dirty="0">
                <a:cs typeface="Arial"/>
              </a:rPr>
              <a:t>i</a:t>
            </a:r>
            <a:r>
              <a:rPr lang="en-US" sz="3600" spc="5" dirty="0">
                <a:cs typeface="Arial"/>
              </a:rPr>
              <a:t>o</a:t>
            </a:r>
            <a:r>
              <a:rPr lang="en-US" sz="3600" dirty="0">
                <a:cs typeface="Arial"/>
              </a:rPr>
              <a:t>n is</a:t>
            </a:r>
            <a:r>
              <a:rPr lang="en-US" sz="3600" spc="-5" dirty="0">
                <a:cs typeface="Arial"/>
              </a:rPr>
              <a:t> </a:t>
            </a:r>
            <a:r>
              <a:rPr lang="en-US" sz="3600" spc="5" dirty="0">
                <a:cs typeface="Arial"/>
              </a:rPr>
              <a:t>a</a:t>
            </a:r>
            <a:r>
              <a:rPr lang="en-US" sz="3600" dirty="0">
                <a:cs typeface="Arial"/>
              </a:rPr>
              <a:t>lw</a:t>
            </a:r>
            <a:r>
              <a:rPr lang="en-US" sz="3600" spc="5" dirty="0">
                <a:cs typeface="Arial"/>
              </a:rPr>
              <a:t>a</a:t>
            </a:r>
            <a:r>
              <a:rPr lang="en-US" sz="3600" dirty="0">
                <a:cs typeface="Arial"/>
              </a:rPr>
              <a:t>ys</a:t>
            </a:r>
            <a:r>
              <a:rPr lang="en-US" sz="3600" spc="-5" dirty="0">
                <a:cs typeface="Arial"/>
              </a:rPr>
              <a:t> </a:t>
            </a:r>
            <a:r>
              <a:rPr lang="en-US" sz="3600" dirty="0">
                <a:cs typeface="Arial"/>
              </a:rPr>
              <a:t>a </a:t>
            </a:r>
            <a:r>
              <a:rPr lang="en-US" sz="3600" spc="-15" dirty="0">
                <a:cs typeface="Arial"/>
              </a:rPr>
              <a:t>st</a:t>
            </a:r>
            <a:r>
              <a:rPr lang="en-US" sz="3600" spc="5" dirty="0">
                <a:cs typeface="Arial"/>
              </a:rPr>
              <a:t>r</a:t>
            </a:r>
            <a:r>
              <a:rPr lang="en-US" sz="3600" dirty="0">
                <a:cs typeface="Arial"/>
              </a:rPr>
              <a:t>i</a:t>
            </a:r>
            <a:r>
              <a:rPr lang="en-US" sz="3600" spc="5" dirty="0">
                <a:cs typeface="Arial"/>
              </a:rPr>
              <a:t>n</a:t>
            </a:r>
            <a:r>
              <a:rPr lang="en-US" sz="3600" dirty="0">
                <a:cs typeface="Arial"/>
              </a:rPr>
              <a:t>g</a:t>
            </a:r>
            <a:r>
              <a:rPr lang="en-US" sz="3600" dirty="0">
                <a:solidFill>
                  <a:schemeClr val="accent6"/>
                </a:solidFill>
                <a:cs typeface="Arial"/>
              </a:rPr>
              <a:t>.</a:t>
            </a:r>
          </a:p>
          <a:p>
            <a:endParaRPr lang="en-US" sz="3600" dirty="0">
              <a:solidFill>
                <a:schemeClr val="accent2"/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A553FAA-A553-4EAC-B6A7-CBF38D3A1EBB}"/>
              </a:ext>
            </a:extLst>
          </p:cNvPr>
          <p:cNvSpPr/>
          <p:nvPr/>
        </p:nvSpPr>
        <p:spPr>
          <a:xfrm>
            <a:off x="7664115" y="1949006"/>
            <a:ext cx="3958389" cy="4418765"/>
          </a:xfrm>
          <a:prstGeom prst="round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 dirty="0">
                <a:solidFill>
                  <a:srgbClr val="FFFFFF"/>
                </a:solidFill>
              </a:rPr>
              <a:t>Open your notebook</a:t>
            </a:r>
          </a:p>
          <a:p>
            <a:endParaRPr lang="en-US" sz="4400" b="1" dirty="0">
              <a:solidFill>
                <a:srgbClr val="FFFFFF"/>
              </a:solidFill>
            </a:endParaRPr>
          </a:p>
          <a:p>
            <a:r>
              <a:rPr lang="en-US" sz="2800" b="1" dirty="0">
                <a:solidFill>
                  <a:srgbClr val="FFFFFF"/>
                </a:solidFill>
              </a:rPr>
              <a:t>Click Link</a:t>
            </a:r>
            <a:r>
              <a:rPr lang="en-US" sz="2800" b="1" dirty="0">
                <a:solidFill>
                  <a:schemeClr val="accent6"/>
                </a:solidFill>
              </a:rPr>
              <a:t>:</a:t>
            </a:r>
          </a:p>
          <a:p>
            <a:r>
              <a:rPr lang="en-US" sz="2800" b="1" dirty="0">
                <a:solidFill>
                  <a:schemeClr val="accent6"/>
                </a:solidFill>
              </a:rPr>
              <a:t>8. Input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29E47D-B930-4A54-B144-1C7894E46C69}"/>
              </a:ext>
            </a:extLst>
          </p:cNvPr>
          <p:cNvSpPr txBox="1"/>
          <p:nvPr/>
        </p:nvSpPr>
        <p:spPr>
          <a:xfrm>
            <a:off x="1120344" y="3786165"/>
            <a:ext cx="43444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input(argument)</a:t>
            </a:r>
          </a:p>
        </p:txBody>
      </p:sp>
    </p:spTree>
    <p:extLst>
      <p:ext uri="{BB962C8B-B14F-4D97-AF65-F5344CB8AC3E}">
        <p14:creationId xmlns:p14="http://schemas.microsoft.com/office/powerpoint/2010/main" val="7658664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0A0F70-EFE8-4BEE-A7ED-D96F73B9E4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Breakout Session </a:t>
            </a:r>
            <a:r>
              <a:rPr lang="en-US" b="1" dirty="0"/>
              <a:t>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3D3FD7-ED84-4934-AB18-7867D5DB8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6464968" cy="4835479"/>
          </a:xfrm>
        </p:spPr>
        <p:txBody>
          <a:bodyPr>
            <a:normAutofit fontScale="92500" lnSpcReduction="10000"/>
          </a:bodyPr>
          <a:lstStyle/>
          <a:p>
            <a:r>
              <a:rPr lang="en-US" sz="4000" dirty="0"/>
              <a:t>Write code to print out the following text</a:t>
            </a:r>
            <a:r>
              <a:rPr lang="en-US" sz="4000" dirty="0">
                <a:solidFill>
                  <a:schemeClr val="accent2"/>
                </a:solidFill>
              </a:rPr>
              <a:t>:</a:t>
            </a:r>
          </a:p>
          <a:p>
            <a:endParaRPr lang="en-US" sz="4000" dirty="0"/>
          </a:p>
          <a:p>
            <a:endParaRPr lang="en-US" sz="4000" dirty="0"/>
          </a:p>
          <a:p>
            <a:endParaRPr lang="en-US" sz="4000" dirty="0"/>
          </a:p>
          <a:p>
            <a:r>
              <a:rPr lang="en-US" sz="3600" dirty="0"/>
              <a:t>Where you see curly brackets </a:t>
            </a:r>
            <a:r>
              <a:rPr lang="en-US" sz="3600" b="1" dirty="0">
                <a:solidFill>
                  <a:schemeClr val="accent2"/>
                </a:solidFill>
              </a:rPr>
              <a:t>{}</a:t>
            </a:r>
            <a:r>
              <a:rPr lang="en-US" sz="3600" dirty="0"/>
              <a:t> you need to use the </a:t>
            </a:r>
            <a:r>
              <a:rPr lang="en-US" sz="3600" b="1" dirty="0">
                <a:solidFill>
                  <a:schemeClr val="accent6"/>
                </a:solidFill>
              </a:rPr>
              <a:t>input</a:t>
            </a:r>
            <a:r>
              <a:rPr lang="en-US" sz="3600" dirty="0"/>
              <a:t> function to prompt the user to enter that information</a:t>
            </a:r>
            <a:r>
              <a:rPr lang="en-US" sz="3600" dirty="0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FF97C0D-FB89-4CD3-9BDC-439C93CA87B0}"/>
              </a:ext>
            </a:extLst>
          </p:cNvPr>
          <p:cNvSpPr/>
          <p:nvPr/>
        </p:nvSpPr>
        <p:spPr>
          <a:xfrm>
            <a:off x="7664115" y="1949006"/>
            <a:ext cx="3958389" cy="4418765"/>
          </a:xfrm>
          <a:prstGeom prst="round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 dirty="0">
                <a:solidFill>
                  <a:srgbClr val="FFFFFF"/>
                </a:solidFill>
              </a:rPr>
              <a:t>Open your notebook</a:t>
            </a:r>
          </a:p>
          <a:p>
            <a:endParaRPr lang="en-US" sz="4400" b="1" dirty="0">
              <a:solidFill>
                <a:srgbClr val="FFFFFF"/>
              </a:solidFill>
            </a:endParaRPr>
          </a:p>
          <a:p>
            <a:r>
              <a:rPr lang="en-US" sz="2800" b="1" dirty="0">
                <a:solidFill>
                  <a:srgbClr val="FFFFFF"/>
                </a:solidFill>
              </a:rPr>
              <a:t>Click Link</a:t>
            </a:r>
            <a:r>
              <a:rPr lang="en-US" sz="2800" b="1" dirty="0">
                <a:solidFill>
                  <a:schemeClr val="accent6"/>
                </a:solidFill>
              </a:rPr>
              <a:t>:</a:t>
            </a:r>
          </a:p>
          <a:p>
            <a:r>
              <a:rPr lang="en-US" sz="2800" b="1" dirty="0">
                <a:solidFill>
                  <a:schemeClr val="accent6"/>
                </a:solidFill>
              </a:rPr>
              <a:t>9. </a:t>
            </a:r>
            <a:r>
              <a:rPr lang="en-US" sz="2600" b="1" dirty="0">
                <a:solidFill>
                  <a:schemeClr val="accent6"/>
                </a:solidFill>
              </a:rPr>
              <a:t>Breakout Session 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2CB098-92CF-4696-9EFF-7B0816B92D3E}"/>
              </a:ext>
            </a:extLst>
          </p:cNvPr>
          <p:cNvSpPr txBox="1"/>
          <p:nvPr/>
        </p:nvSpPr>
        <p:spPr>
          <a:xfrm>
            <a:off x="1096281" y="2980046"/>
            <a:ext cx="629110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"Hello, my name is </a:t>
            </a:r>
            <a:r>
              <a:rPr lang="en-US" sz="28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{}</a:t>
            </a:r>
            <a:r>
              <a:rPr lang="en-US" sz="28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and I'm hoping to get a grade of </a:t>
            </a:r>
            <a:r>
              <a:rPr lang="en-US" sz="28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{}</a:t>
            </a:r>
            <a:r>
              <a:rPr lang="en-US" sz="28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 APS106 this term."</a:t>
            </a:r>
          </a:p>
        </p:txBody>
      </p:sp>
    </p:spTree>
    <p:extLst>
      <p:ext uri="{BB962C8B-B14F-4D97-AF65-F5344CB8AC3E}">
        <p14:creationId xmlns:p14="http://schemas.microsoft.com/office/powerpoint/2010/main" val="12942395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9A57B-21DC-4557-9D2E-36BBF1E92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This Week</a:t>
            </a:r>
            <a:r>
              <a:rPr lang="en-US" dirty="0">
                <a:solidFill>
                  <a:schemeClr val="accent1"/>
                </a:solidFill>
              </a:rPr>
              <a:t>’</a:t>
            </a:r>
            <a:r>
              <a:rPr lang="en-US" dirty="0"/>
              <a:t>s 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B50049-8F6C-4DF3-BA59-31343B218C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Lecture </a:t>
            </a:r>
            <a:r>
              <a:rPr lang="en-US" b="1" dirty="0">
                <a:solidFill>
                  <a:schemeClr val="accent1"/>
                </a:solidFill>
              </a:rPr>
              <a:t>2.1</a:t>
            </a:r>
          </a:p>
          <a:p>
            <a:pPr lvl="1"/>
            <a:r>
              <a:rPr lang="en-US" b="1" dirty="0"/>
              <a:t>Functions</a:t>
            </a:r>
            <a:r>
              <a:rPr lang="en-US" b="1" dirty="0">
                <a:solidFill>
                  <a:schemeClr val="accent1"/>
                </a:solidFill>
              </a:rPr>
              <a:t>,</a:t>
            </a:r>
            <a:r>
              <a:rPr lang="en-US" b="1" dirty="0"/>
              <a:t> input </a:t>
            </a:r>
            <a:r>
              <a:rPr lang="en-US" b="1" dirty="0">
                <a:solidFill>
                  <a:schemeClr val="accent1"/>
                </a:solidFill>
              </a:rPr>
              <a:t>&amp;</a:t>
            </a:r>
            <a:r>
              <a:rPr lang="en-US" b="1" dirty="0"/>
              <a:t> output</a:t>
            </a:r>
            <a:r>
              <a:rPr lang="en-US" b="1" dirty="0">
                <a:solidFill>
                  <a:schemeClr val="accent1"/>
                </a:solidFill>
              </a:rPr>
              <a:t>,</a:t>
            </a:r>
            <a:r>
              <a:rPr lang="en-US" b="1" dirty="0"/>
              <a:t> importing modules</a:t>
            </a:r>
          </a:p>
          <a:p>
            <a:pPr lvl="1"/>
            <a:r>
              <a:rPr lang="en-US" b="1" dirty="0"/>
              <a:t>Reading</a:t>
            </a:r>
            <a:r>
              <a:rPr lang="en-US" b="1" dirty="0">
                <a:solidFill>
                  <a:schemeClr val="accent1"/>
                </a:solidFill>
              </a:rPr>
              <a:t>:</a:t>
            </a:r>
            <a:r>
              <a:rPr lang="en-US" b="1" dirty="0"/>
              <a:t> Chapter 3</a:t>
            </a:r>
          </a:p>
          <a:p>
            <a:r>
              <a:rPr lang="en-US" b="1" dirty="0"/>
              <a:t>Lecture </a:t>
            </a:r>
            <a:r>
              <a:rPr lang="en-US" b="1" dirty="0">
                <a:solidFill>
                  <a:schemeClr val="accent1"/>
                </a:solidFill>
              </a:rPr>
              <a:t>2.2</a:t>
            </a:r>
          </a:p>
          <a:p>
            <a:pPr lvl="1"/>
            <a:r>
              <a:rPr lang="en-US" dirty="0"/>
              <a:t>Defining your own function</a:t>
            </a:r>
          </a:p>
          <a:p>
            <a:pPr lvl="1"/>
            <a:r>
              <a:rPr lang="en-US" dirty="0"/>
              <a:t>Reading: Chapter 3</a:t>
            </a:r>
          </a:p>
          <a:p>
            <a:r>
              <a:rPr lang="en-US" b="1" dirty="0"/>
              <a:t>Lecture </a:t>
            </a:r>
            <a:r>
              <a:rPr lang="en-US" b="1" dirty="0">
                <a:solidFill>
                  <a:schemeClr val="accent1"/>
                </a:solidFill>
              </a:rPr>
              <a:t>2.3</a:t>
            </a:r>
          </a:p>
          <a:p>
            <a:pPr lvl="1"/>
            <a:r>
              <a:rPr lang="en-US" dirty="0"/>
              <a:t>Engineering design</a:t>
            </a:r>
          </a:p>
          <a:p>
            <a:pPr lvl="1"/>
            <a:r>
              <a:rPr lang="en-US" dirty="0"/>
              <a:t>Design Problem</a:t>
            </a:r>
            <a:r>
              <a:rPr lang="en-US" dirty="0">
                <a:solidFill>
                  <a:schemeClr val="accent1"/>
                </a:solidFill>
              </a:rPr>
              <a:t>:</a:t>
            </a:r>
            <a:r>
              <a:rPr lang="en-US" dirty="0"/>
              <a:t> Forward Kinematics</a:t>
            </a:r>
          </a:p>
        </p:txBody>
      </p:sp>
    </p:spTree>
    <p:extLst>
      <p:ext uri="{BB962C8B-B14F-4D97-AF65-F5344CB8AC3E}">
        <p14:creationId xmlns:p14="http://schemas.microsoft.com/office/powerpoint/2010/main" val="28324639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849AA-E622-4F7D-8941-71C937456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Importing Functions </a:t>
            </a:r>
            <a:r>
              <a:rPr lang="en-US" sz="3600" b="1" dirty="0">
                <a:solidFill>
                  <a:schemeClr val="accent6"/>
                </a:solidFill>
              </a:rPr>
              <a:t>and</a:t>
            </a:r>
            <a:r>
              <a:rPr lang="en-US" sz="3600" b="1" dirty="0"/>
              <a:t> Modules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254071-BABD-4A6D-965B-5977BB6BD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35479"/>
          </a:xfrm>
        </p:spPr>
        <p:txBody>
          <a:bodyPr>
            <a:normAutofit fontScale="92500" lnSpcReduction="10000"/>
          </a:bodyPr>
          <a:lstStyle/>
          <a:p>
            <a:r>
              <a:rPr lang="en-US" sz="3600" dirty="0"/>
              <a:t>Not all useful functions are built-in and they must be imported</a:t>
            </a:r>
            <a:r>
              <a:rPr lang="en-US" sz="3600" dirty="0">
                <a:solidFill>
                  <a:schemeClr val="accent3"/>
                </a:solidFill>
              </a:rPr>
              <a:t>.</a:t>
            </a:r>
          </a:p>
          <a:p>
            <a:r>
              <a:rPr lang="en-US" sz="3600" dirty="0"/>
              <a:t>Groups of functions are stored in separate Python files</a:t>
            </a:r>
            <a:r>
              <a:rPr lang="en-US" sz="3600" dirty="0">
                <a:solidFill>
                  <a:schemeClr val="accent3"/>
                </a:solidFill>
              </a:rPr>
              <a:t>,</a:t>
            </a:r>
            <a:r>
              <a:rPr lang="en-US" sz="3600" dirty="0"/>
              <a:t> which are called </a:t>
            </a:r>
            <a:r>
              <a:rPr lang="en-US" sz="3600" b="1" dirty="0">
                <a:solidFill>
                  <a:schemeClr val="accent6"/>
                </a:solidFill>
              </a:rPr>
              <a:t>modules</a:t>
            </a:r>
            <a:r>
              <a:rPr lang="en-US" sz="3600" dirty="0">
                <a:solidFill>
                  <a:schemeClr val="accent3"/>
                </a:solidFill>
              </a:rPr>
              <a:t>.</a:t>
            </a:r>
          </a:p>
          <a:p>
            <a:r>
              <a:rPr lang="en-US" sz="3600" dirty="0"/>
              <a:t>Some modules come pre</a:t>
            </a:r>
            <a:r>
              <a:rPr lang="en-US" sz="3600" dirty="0">
                <a:solidFill>
                  <a:schemeClr val="accent3"/>
                </a:solidFill>
              </a:rPr>
              <a:t>-</a:t>
            </a:r>
            <a:r>
              <a:rPr lang="en-US" sz="3600" dirty="0"/>
              <a:t>installed with Python and other need to be installed separately</a:t>
            </a:r>
            <a:r>
              <a:rPr lang="en-US" sz="3600" dirty="0">
                <a:solidFill>
                  <a:schemeClr val="accent3"/>
                </a:solidFill>
              </a:rPr>
              <a:t>.</a:t>
            </a:r>
          </a:p>
          <a:p>
            <a:pPr lvl="1"/>
            <a:r>
              <a:rPr lang="en-US" sz="3200" dirty="0"/>
              <a:t>For example</a:t>
            </a:r>
            <a:r>
              <a:rPr lang="en-US" sz="3200" dirty="0">
                <a:solidFill>
                  <a:schemeClr val="accent3"/>
                </a:solidFill>
              </a:rPr>
              <a:t>,</a:t>
            </a:r>
            <a:r>
              <a:rPr lang="en-US" sz="3200" dirty="0"/>
              <a:t> there are a lot of machine learning methods implemented in the </a:t>
            </a:r>
            <a:r>
              <a:rPr lang="en-US" sz="3200" dirty="0" err="1">
                <a:solidFill>
                  <a:schemeClr val="accent6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scikit</a:t>
            </a:r>
            <a:r>
              <a:rPr lang="en-US" sz="3200" dirty="0">
                <a:solidFill>
                  <a:schemeClr val="accent6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-learn</a:t>
            </a:r>
            <a:r>
              <a:rPr lang="en-US" sz="3200" dirty="0"/>
              <a:t> modules</a:t>
            </a:r>
            <a:r>
              <a:rPr lang="en-US" sz="3200" dirty="0">
                <a:solidFill>
                  <a:schemeClr val="accent3"/>
                </a:solidFill>
              </a:rPr>
              <a:t>.</a:t>
            </a:r>
            <a:endParaRPr lang="en-US" sz="3600" dirty="0">
              <a:solidFill>
                <a:schemeClr val="accent3"/>
              </a:solidFill>
            </a:endParaRPr>
          </a:p>
          <a:p>
            <a:r>
              <a:rPr lang="en-US" sz="3600" dirty="0"/>
              <a:t>To get access to the functions in a module</a:t>
            </a:r>
            <a:r>
              <a:rPr lang="en-US" sz="3600" dirty="0">
                <a:solidFill>
                  <a:schemeClr val="accent3"/>
                </a:solidFill>
              </a:rPr>
              <a:t>,</a:t>
            </a:r>
            <a:r>
              <a:rPr lang="en-US" sz="3600" dirty="0"/>
              <a:t> you need to </a:t>
            </a:r>
            <a:r>
              <a:rPr lang="en-US" sz="3600" b="1" dirty="0">
                <a:solidFill>
                  <a:schemeClr val="accent6"/>
                </a:solidFill>
              </a:rPr>
              <a:t>import</a:t>
            </a:r>
            <a:r>
              <a:rPr lang="en-US" sz="3600" dirty="0"/>
              <a:t> the module</a:t>
            </a:r>
            <a:r>
              <a:rPr lang="en-US" sz="3600" dirty="0">
                <a:solidFill>
                  <a:schemeClr val="accent3"/>
                </a:solidFill>
              </a:rPr>
              <a:t>.</a:t>
            </a:r>
            <a:r>
              <a:rPr lang="en-US" sz="3600" dirty="0"/>
              <a:t> </a:t>
            </a:r>
            <a:endParaRPr lang="en-US" sz="36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0727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849AA-E622-4F7D-8941-71C937456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Importing Functions </a:t>
            </a:r>
            <a:r>
              <a:rPr lang="en-US" sz="3600" b="1" dirty="0">
                <a:solidFill>
                  <a:schemeClr val="accent6"/>
                </a:solidFill>
              </a:rPr>
              <a:t>and</a:t>
            </a:r>
            <a:r>
              <a:rPr lang="en-US" sz="3600" b="1" dirty="0"/>
              <a:t> Modules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254071-BABD-4A6D-965B-5977BB6BD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000874" cy="4835479"/>
          </a:xfrm>
        </p:spPr>
        <p:txBody>
          <a:bodyPr>
            <a:normAutofit/>
          </a:bodyPr>
          <a:lstStyle/>
          <a:p>
            <a:r>
              <a:rPr lang="en-US" sz="3600" dirty="0"/>
              <a:t>The general for of an import statement is</a:t>
            </a:r>
            <a:r>
              <a:rPr lang="en-US" sz="3600" dirty="0">
                <a:solidFill>
                  <a:schemeClr val="accent1"/>
                </a:solidFill>
              </a:rPr>
              <a:t>:</a:t>
            </a:r>
          </a:p>
          <a:p>
            <a:pPr lvl="1"/>
            <a:r>
              <a:rPr lang="en-US" sz="32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 module_name</a:t>
            </a:r>
          </a:p>
          <a:p>
            <a:r>
              <a:rPr lang="en-US" sz="3600" dirty="0">
                <a:cs typeface="Courier New" panose="02070309020205020404" pitchFamily="49" charset="0"/>
              </a:rPr>
              <a:t>To access a function within a module</a:t>
            </a:r>
            <a:r>
              <a:rPr lang="en-US" sz="3600" dirty="0">
                <a:solidFill>
                  <a:schemeClr val="accent6"/>
                </a:solidFill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32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module_name.function_name</a:t>
            </a:r>
          </a:p>
          <a:p>
            <a:endParaRPr lang="en-US" sz="3600" dirty="0">
              <a:solidFill>
                <a:schemeClr val="accent6"/>
              </a:solidFill>
              <a:cs typeface="Courier New" panose="02070309020205020404" pitchFamily="49" charset="0"/>
            </a:endParaRPr>
          </a:p>
          <a:p>
            <a:endParaRPr lang="en-US" sz="3600" dirty="0">
              <a:solidFill>
                <a:schemeClr val="accent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5926BF0-3A9A-4C62-8E58-D6D60BF118B4}"/>
              </a:ext>
            </a:extLst>
          </p:cNvPr>
          <p:cNvSpPr txBox="1">
            <a:spLocks/>
          </p:cNvSpPr>
          <p:nvPr/>
        </p:nvSpPr>
        <p:spPr>
          <a:xfrm>
            <a:off x="6096000" y="4243363"/>
            <a:ext cx="5939589" cy="261463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2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24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/>
              <a:t>The dot is an operator</a:t>
            </a:r>
            <a:r>
              <a:rPr lang="en-US" sz="3600" dirty="0">
                <a:solidFill>
                  <a:schemeClr val="accent3"/>
                </a:solidFill>
              </a:rPr>
              <a:t>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800" dirty="0">
                <a:cs typeface="Courier New" panose="02070309020205020404" pitchFamily="49" charset="0"/>
              </a:rPr>
              <a:t>Look up the object that the variable to the left of the dot refers to</a:t>
            </a:r>
            <a:r>
              <a:rPr lang="en-US" sz="2800" dirty="0">
                <a:solidFill>
                  <a:schemeClr val="accent3"/>
                </a:solidFill>
                <a:cs typeface="Courier New" panose="02070309020205020404" pitchFamily="49" charset="0"/>
              </a:rPr>
              <a:t>.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800" dirty="0">
                <a:cs typeface="Courier New" panose="02070309020205020404" pitchFamily="49" charset="0"/>
              </a:rPr>
              <a:t>In that object</a:t>
            </a:r>
            <a:r>
              <a:rPr lang="en-US" sz="2800" dirty="0">
                <a:solidFill>
                  <a:schemeClr val="accent3"/>
                </a:solidFill>
                <a:cs typeface="Courier New" panose="02070309020205020404" pitchFamily="49" charset="0"/>
              </a:rPr>
              <a:t>,</a:t>
            </a:r>
            <a:r>
              <a:rPr lang="en-US" sz="2800" dirty="0">
                <a:cs typeface="Courier New" panose="02070309020205020404" pitchFamily="49" charset="0"/>
              </a:rPr>
              <a:t> find the name that occurs to the right of the dot</a:t>
            </a:r>
            <a:r>
              <a:rPr lang="en-US" sz="2800" dirty="0">
                <a:solidFill>
                  <a:schemeClr val="accent3"/>
                </a:solidFill>
                <a:cs typeface="Courier New" panose="02070309020205020404" pitchFamily="49" charset="0"/>
              </a:rPr>
              <a:t>.</a:t>
            </a:r>
            <a:r>
              <a:rPr lang="en-US" sz="2800" dirty="0">
                <a:cs typeface="Courier New" panose="02070309020205020404" pitchFamily="49" charset="0"/>
              </a:rPr>
              <a:t> </a:t>
            </a:r>
            <a:endParaRPr lang="en-US" sz="3600" dirty="0">
              <a:cs typeface="Courier New" panose="02070309020205020404" pitchFamily="49" charset="0"/>
            </a:endParaRPr>
          </a:p>
          <a:p>
            <a:endParaRPr lang="en-US" sz="3600" dirty="0">
              <a:solidFill>
                <a:schemeClr val="accent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Arrow: Bent-Up 7">
            <a:extLst>
              <a:ext uri="{FF2B5EF4-FFF2-40B4-BE49-F238E27FC236}">
                <a16:creationId xmlns:a16="http://schemas.microsoft.com/office/drawing/2014/main" id="{42341BFC-1218-4711-B05F-6A6A8815B250}"/>
              </a:ext>
            </a:extLst>
          </p:cNvPr>
          <p:cNvSpPr/>
          <p:nvPr/>
        </p:nvSpPr>
        <p:spPr>
          <a:xfrm flipH="1">
            <a:off x="4283242" y="3970422"/>
            <a:ext cx="1812758" cy="529389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DC425B-1F34-4646-A2BA-5B9379F0F969}"/>
              </a:ext>
            </a:extLst>
          </p:cNvPr>
          <p:cNvSpPr txBox="1"/>
          <p:nvPr/>
        </p:nvSpPr>
        <p:spPr>
          <a:xfrm>
            <a:off x="1572190" y="5001933"/>
            <a:ext cx="378982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sz="3600" b="1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math</a:t>
            </a:r>
          </a:p>
          <a:p>
            <a:r>
              <a:rPr lang="en-US" sz="3600" b="1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math.sqrt</a:t>
            </a:r>
            <a:r>
              <a:rPr lang="en-US" sz="3600" b="1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(16)</a:t>
            </a:r>
          </a:p>
        </p:txBody>
      </p:sp>
    </p:spTree>
    <p:extLst>
      <p:ext uri="{BB962C8B-B14F-4D97-AF65-F5344CB8AC3E}">
        <p14:creationId xmlns:p14="http://schemas.microsoft.com/office/powerpoint/2010/main" val="22726074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849AA-E622-4F7D-8941-71C937456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Importing Functions </a:t>
            </a:r>
            <a:r>
              <a:rPr lang="en-US" sz="3600" b="1" dirty="0">
                <a:solidFill>
                  <a:schemeClr val="accent6"/>
                </a:solidFill>
              </a:rPr>
              <a:t>and</a:t>
            </a:r>
            <a:r>
              <a:rPr lang="en-US" sz="3600" b="1" dirty="0"/>
              <a:t> Modules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254071-BABD-4A6D-965B-5977BB6BD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6392779" cy="4835479"/>
          </a:xfrm>
        </p:spPr>
        <p:txBody>
          <a:bodyPr>
            <a:normAutofit/>
          </a:bodyPr>
          <a:lstStyle/>
          <a:p>
            <a:r>
              <a:rPr lang="en-US" sz="3200" dirty="0"/>
              <a:t>The general for of an import statement is</a:t>
            </a:r>
            <a:r>
              <a:rPr lang="en-US" sz="3200" dirty="0">
                <a:solidFill>
                  <a:schemeClr val="accent1"/>
                </a:solidFill>
              </a:rPr>
              <a:t>:</a:t>
            </a:r>
          </a:p>
          <a:p>
            <a:pPr lvl="1"/>
            <a:r>
              <a:rPr lang="en-US" sz="28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 module_name</a:t>
            </a:r>
          </a:p>
          <a:p>
            <a:r>
              <a:rPr lang="en-US" sz="3200" dirty="0">
                <a:cs typeface="Courier New" panose="02070309020205020404" pitchFamily="49" charset="0"/>
              </a:rPr>
              <a:t>To access a function within a module</a:t>
            </a:r>
            <a:r>
              <a:rPr lang="en-US" sz="3200" dirty="0">
                <a:solidFill>
                  <a:schemeClr val="accent6"/>
                </a:solidFill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28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module_name.function_name</a:t>
            </a:r>
          </a:p>
          <a:p>
            <a:endParaRPr lang="en-US" sz="3200" dirty="0">
              <a:solidFill>
                <a:schemeClr val="accent6"/>
              </a:solidFill>
              <a:cs typeface="Courier New" panose="02070309020205020404" pitchFamily="49" charset="0"/>
            </a:endParaRPr>
          </a:p>
          <a:p>
            <a:endParaRPr lang="en-US" sz="3200" dirty="0">
              <a:solidFill>
                <a:schemeClr val="accent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7BA4736-3473-441A-8D3C-BB5B81A9B976}"/>
              </a:ext>
            </a:extLst>
          </p:cNvPr>
          <p:cNvSpPr/>
          <p:nvPr/>
        </p:nvSpPr>
        <p:spPr>
          <a:xfrm>
            <a:off x="7844590" y="1949006"/>
            <a:ext cx="3958389" cy="4418765"/>
          </a:xfrm>
          <a:prstGeom prst="round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 dirty="0">
                <a:solidFill>
                  <a:srgbClr val="FFFFFF"/>
                </a:solidFill>
              </a:rPr>
              <a:t>Open your notebook</a:t>
            </a:r>
          </a:p>
          <a:p>
            <a:endParaRPr lang="en-US" sz="4400" b="1" dirty="0">
              <a:solidFill>
                <a:srgbClr val="FFFFFF"/>
              </a:solidFill>
            </a:endParaRPr>
          </a:p>
          <a:p>
            <a:r>
              <a:rPr lang="en-US" sz="2800" b="1" dirty="0">
                <a:solidFill>
                  <a:srgbClr val="FFFFFF"/>
                </a:solidFill>
              </a:rPr>
              <a:t>Click Link</a:t>
            </a:r>
            <a:r>
              <a:rPr lang="en-US" sz="2800" b="1" dirty="0">
                <a:solidFill>
                  <a:schemeClr val="accent6"/>
                </a:solidFill>
              </a:rPr>
              <a:t>:</a:t>
            </a:r>
          </a:p>
          <a:p>
            <a:r>
              <a:rPr lang="en-US" sz="2800" b="1" dirty="0">
                <a:solidFill>
                  <a:schemeClr val="accent6"/>
                </a:solidFill>
              </a:rPr>
              <a:t>10. </a:t>
            </a:r>
            <a:r>
              <a:rPr lang="en-US" sz="2600" b="1" dirty="0">
                <a:solidFill>
                  <a:schemeClr val="accent6"/>
                </a:solidFill>
              </a:rPr>
              <a:t>Importing Function and Modules</a:t>
            </a:r>
          </a:p>
        </p:txBody>
      </p:sp>
    </p:spTree>
    <p:extLst>
      <p:ext uri="{BB962C8B-B14F-4D97-AF65-F5344CB8AC3E}">
        <p14:creationId xmlns:p14="http://schemas.microsoft.com/office/powerpoint/2010/main" val="20833997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ode reviews - Code quality as measured in WTFs/minute. - devRant">
            <a:extLst>
              <a:ext uri="{FF2B5EF4-FFF2-40B4-BE49-F238E27FC236}">
                <a16:creationId xmlns:a16="http://schemas.microsoft.com/office/drawing/2014/main" id="{11365DFE-674B-432F-840B-485C768853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4041" y="1383662"/>
            <a:ext cx="5281863" cy="5281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4849AA-E622-4F7D-8941-71C937456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Defining Your Own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254071-BABD-4A6D-965B-5977BB6BD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6428874" cy="4835479"/>
          </a:xfrm>
        </p:spPr>
        <p:txBody>
          <a:bodyPr>
            <a:normAutofit fontScale="92500" lnSpcReduction="10000"/>
          </a:bodyPr>
          <a:lstStyle/>
          <a:p>
            <a:r>
              <a:rPr lang="en-US" sz="3200" dirty="0"/>
              <a:t>The real power of functions is in defining your own</a:t>
            </a:r>
            <a:r>
              <a:rPr lang="en-US" sz="3200" dirty="0">
                <a:solidFill>
                  <a:schemeClr val="accent2"/>
                </a:solidFill>
              </a:rPr>
              <a:t>.</a:t>
            </a:r>
            <a:r>
              <a:rPr lang="en-US" sz="3200" dirty="0"/>
              <a:t> </a:t>
            </a:r>
          </a:p>
          <a:p>
            <a:r>
              <a:rPr lang="en-US" sz="3200" dirty="0"/>
              <a:t>Good programs typically consist of many small functions that call each other</a:t>
            </a:r>
            <a:r>
              <a:rPr lang="en-US" sz="3200" dirty="0">
                <a:solidFill>
                  <a:schemeClr val="accent2"/>
                </a:solidFill>
              </a:rPr>
              <a:t>.</a:t>
            </a:r>
            <a:r>
              <a:rPr lang="en-US" sz="3200" dirty="0"/>
              <a:t> </a:t>
            </a:r>
          </a:p>
          <a:p>
            <a:r>
              <a:rPr lang="en-US" sz="3200" dirty="0"/>
              <a:t>If you have a function that does </a:t>
            </a:r>
            <a:r>
              <a:rPr lang="en-US" sz="3900" b="1" dirty="0">
                <a:solidFill>
                  <a:schemeClr val="accent2"/>
                </a:solidFill>
              </a:rPr>
              <a:t>only one thing </a:t>
            </a:r>
            <a:r>
              <a:rPr lang="en-US" sz="3200" dirty="0">
                <a:solidFill>
                  <a:schemeClr val="accent2"/>
                </a:solidFill>
              </a:rPr>
              <a:t>(</a:t>
            </a:r>
            <a:r>
              <a:rPr lang="en-US" sz="3200" dirty="0"/>
              <a:t>like calculate the sine of an angle</a:t>
            </a:r>
            <a:r>
              <a:rPr lang="en-US" sz="3200" dirty="0">
                <a:solidFill>
                  <a:schemeClr val="accent2"/>
                </a:solidFill>
              </a:rPr>
              <a:t>),</a:t>
            </a:r>
            <a:r>
              <a:rPr lang="en-US" sz="3200" dirty="0"/>
              <a:t> it is likely not too large</a:t>
            </a:r>
            <a:r>
              <a:rPr lang="en-US" sz="3200" dirty="0">
                <a:solidFill>
                  <a:schemeClr val="accent2"/>
                </a:solidFill>
              </a:rPr>
              <a:t>.</a:t>
            </a:r>
          </a:p>
          <a:p>
            <a:r>
              <a:rPr lang="en-US" sz="3200" dirty="0"/>
              <a:t>If its not too large</a:t>
            </a:r>
            <a:r>
              <a:rPr lang="en-US" sz="3200" dirty="0">
                <a:solidFill>
                  <a:schemeClr val="accent2"/>
                </a:solidFill>
              </a:rPr>
              <a:t>,</a:t>
            </a:r>
            <a:r>
              <a:rPr lang="en-US" sz="3200" dirty="0"/>
              <a:t> it will be easy to test and maintain</a:t>
            </a:r>
            <a:r>
              <a:rPr lang="en-US" sz="3200" dirty="0">
                <a:solidFill>
                  <a:schemeClr val="accent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743473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ode reviews - Code quality as measured in WTFs/minute. - devRant">
            <a:extLst>
              <a:ext uri="{FF2B5EF4-FFF2-40B4-BE49-F238E27FC236}">
                <a16:creationId xmlns:a16="http://schemas.microsoft.com/office/drawing/2014/main" id="{11365DFE-674B-432F-840B-485C768853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4041" y="1383662"/>
            <a:ext cx="5281863" cy="5281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4849AA-E622-4F7D-8941-71C937456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Defining Your Own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254071-BABD-4A6D-965B-5977BB6BD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6428874" cy="4835479"/>
          </a:xfrm>
        </p:spPr>
        <p:txBody>
          <a:bodyPr>
            <a:normAutofit/>
          </a:bodyPr>
          <a:lstStyle/>
          <a:p>
            <a:r>
              <a:rPr lang="en-US" sz="3200" dirty="0"/>
              <a:t>As a general rule</a:t>
            </a:r>
            <a:r>
              <a:rPr lang="en-US" sz="3200" dirty="0">
                <a:solidFill>
                  <a:schemeClr val="accent2"/>
                </a:solidFill>
              </a:rPr>
              <a:t>,</a:t>
            </a:r>
            <a:r>
              <a:rPr lang="en-US" sz="3200" dirty="0"/>
              <a:t> you should not write functions more than a 30 or 40 lines</a:t>
            </a:r>
            <a:r>
              <a:rPr lang="en-US" sz="3200" dirty="0">
                <a:solidFill>
                  <a:schemeClr val="accent2"/>
                </a:solidFill>
              </a:rPr>
              <a:t>.</a:t>
            </a:r>
          </a:p>
          <a:p>
            <a:r>
              <a:rPr lang="en-US" sz="3200" dirty="0"/>
              <a:t>Smaller is better</a:t>
            </a:r>
            <a:r>
              <a:rPr lang="en-US" sz="3200" dirty="0">
                <a:solidFill>
                  <a:schemeClr val="accent2"/>
                </a:solidFill>
              </a:rPr>
              <a:t>:</a:t>
            </a:r>
            <a:r>
              <a:rPr lang="en-US" sz="3200" dirty="0"/>
              <a:t> 10 or less is good</a:t>
            </a:r>
            <a:r>
              <a:rPr lang="en-US" sz="3200" dirty="0">
                <a:solidFill>
                  <a:schemeClr val="accent2"/>
                </a:solidFill>
              </a:rPr>
              <a:t>.</a:t>
            </a:r>
            <a:r>
              <a:rPr lang="en-US" sz="3200" dirty="0"/>
              <a:t> </a:t>
            </a:r>
          </a:p>
          <a:p>
            <a:r>
              <a:rPr lang="en-US" sz="3200" dirty="0"/>
              <a:t>If you need something bigger</a:t>
            </a:r>
            <a:r>
              <a:rPr lang="en-US" sz="3200" dirty="0">
                <a:solidFill>
                  <a:schemeClr val="accent2"/>
                </a:solidFill>
              </a:rPr>
              <a:t>,</a:t>
            </a:r>
            <a:r>
              <a:rPr lang="en-US" sz="3200" dirty="0"/>
              <a:t> break it up into multiple functions</a:t>
            </a:r>
            <a:r>
              <a:rPr lang="en-US" sz="3200" dirty="0">
                <a:solidFill>
                  <a:schemeClr val="accent2"/>
                </a:solidFill>
              </a:rPr>
              <a:t>.</a:t>
            </a:r>
          </a:p>
          <a:p>
            <a:r>
              <a:rPr lang="en-US" sz="3200" b="1" dirty="0">
                <a:solidFill>
                  <a:schemeClr val="accent2"/>
                </a:solidFill>
                <a:cs typeface="Courier New" panose="02070309020205020404" pitchFamily="49" charset="0"/>
              </a:rPr>
              <a:t>#cleancode</a:t>
            </a:r>
          </a:p>
        </p:txBody>
      </p:sp>
    </p:spTree>
    <p:extLst>
      <p:ext uri="{BB962C8B-B14F-4D97-AF65-F5344CB8AC3E}">
        <p14:creationId xmlns:p14="http://schemas.microsoft.com/office/powerpoint/2010/main" val="39213943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B27ED3-99BE-43B6-86FA-80909274D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Function Definitions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69E35A8-B358-4C38-9AEE-294D8EFA49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1024937" cy="4835479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The general form of a function definition is</a:t>
            </a:r>
            <a:r>
              <a:rPr lang="en-US" dirty="0">
                <a:solidFill>
                  <a:schemeClr val="accent2"/>
                </a:solidFill>
              </a:rPr>
              <a:t>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b="1" dirty="0">
                <a:solidFill>
                  <a:schemeClr val="accent6"/>
                </a:solidFill>
              </a:rPr>
              <a:t>def</a:t>
            </a:r>
            <a:r>
              <a:rPr lang="en-US" dirty="0"/>
              <a:t> is a keyword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standing for </a:t>
            </a:r>
            <a:r>
              <a:rPr lang="en-US" b="1" dirty="0">
                <a:solidFill>
                  <a:schemeClr val="accent6"/>
                </a:solidFill>
              </a:rPr>
              <a:t>definition</a:t>
            </a:r>
            <a:r>
              <a:rPr lang="en-US" dirty="0">
                <a:solidFill>
                  <a:schemeClr val="accent2"/>
                </a:solidFill>
              </a:rPr>
              <a:t>.</a:t>
            </a:r>
            <a:r>
              <a:rPr lang="en-US" dirty="0"/>
              <a:t> All function definitions must begin with def. The def statement must end with a colon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r>
              <a:rPr lang="en-US" b="1" dirty="0">
                <a:solidFill>
                  <a:schemeClr val="accent6"/>
                </a:solidFill>
              </a:rPr>
              <a:t>function_name </a:t>
            </a:r>
            <a:r>
              <a:rPr lang="en-US" dirty="0"/>
              <a:t>is the name you will use to call the function </a:t>
            </a:r>
            <a:r>
              <a:rPr lang="en-US" dirty="0">
                <a:solidFill>
                  <a:schemeClr val="accent6"/>
                </a:solidFill>
              </a:rPr>
              <a:t>(</a:t>
            </a:r>
            <a:r>
              <a:rPr lang="en-US" dirty="0"/>
              <a:t>like sin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abs but you need to create your own name</a:t>
            </a:r>
            <a:r>
              <a:rPr lang="en-US" dirty="0">
                <a:solidFill>
                  <a:schemeClr val="accent6"/>
                </a:solidFill>
              </a:rPr>
              <a:t>)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r>
              <a:rPr lang="en-US" b="1" dirty="0">
                <a:solidFill>
                  <a:schemeClr val="accent6"/>
                </a:solidFill>
              </a:rPr>
              <a:t>parameters</a:t>
            </a:r>
            <a:r>
              <a:rPr lang="en-US" dirty="0"/>
              <a:t> are the variables that get values when you call the function</a:t>
            </a:r>
            <a:r>
              <a:rPr lang="en-US" dirty="0">
                <a:solidFill>
                  <a:schemeClr val="accent2"/>
                </a:solidFill>
              </a:rPr>
              <a:t>.</a:t>
            </a:r>
            <a:r>
              <a:rPr lang="en-US" dirty="0"/>
              <a:t> You can have 0 or more parameters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separated by commas</a:t>
            </a:r>
            <a:r>
              <a:rPr lang="en-US" dirty="0">
                <a:solidFill>
                  <a:schemeClr val="accent2"/>
                </a:solidFill>
              </a:rPr>
              <a:t>.</a:t>
            </a:r>
            <a:r>
              <a:rPr lang="en-US" dirty="0"/>
              <a:t> Must be in parenthesis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r>
              <a:rPr lang="en-US" b="1" dirty="0">
                <a:solidFill>
                  <a:schemeClr val="accent6"/>
                </a:solidFill>
              </a:rPr>
              <a:t>body</a:t>
            </a:r>
            <a:r>
              <a:rPr lang="en-US" dirty="0"/>
              <a:t> is a sequence of commands like we've already seen </a:t>
            </a:r>
            <a:r>
              <a:rPr lang="en-US" dirty="0">
                <a:solidFill>
                  <a:schemeClr val="accent6"/>
                </a:solidFill>
              </a:rPr>
              <a:t>(</a:t>
            </a:r>
            <a:r>
              <a:rPr lang="en-US" dirty="0"/>
              <a:t>assignment, multiplication, function calls</a:t>
            </a:r>
            <a:r>
              <a:rPr lang="en-US" dirty="0">
                <a:solidFill>
                  <a:schemeClr val="accent6"/>
                </a:solidFill>
              </a:rPr>
              <a:t>)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r>
              <a:rPr lang="en-US" b="1" dirty="0">
                <a:solidFill>
                  <a:schemeClr val="accent2"/>
                </a:solidFill>
              </a:rPr>
              <a:t>Important</a:t>
            </a:r>
            <a:r>
              <a:rPr lang="en-US" b="1" dirty="0">
                <a:solidFill>
                  <a:schemeClr val="accent3"/>
                </a:solidFill>
              </a:rPr>
              <a:t>:</a:t>
            </a:r>
            <a:r>
              <a:rPr lang="en-US" b="1" dirty="0"/>
              <a:t> </a:t>
            </a:r>
            <a:r>
              <a:rPr lang="en-US" dirty="0"/>
              <a:t>all the lines of body must be </a:t>
            </a:r>
            <a:r>
              <a:rPr lang="en-US" dirty="0">
                <a:solidFill>
                  <a:schemeClr val="accent6"/>
                </a:solidFill>
              </a:rPr>
              <a:t>indented</a:t>
            </a:r>
            <a:r>
              <a:rPr lang="en-US" dirty="0">
                <a:solidFill>
                  <a:schemeClr val="accent2"/>
                </a:solidFill>
              </a:rPr>
              <a:t>.</a:t>
            </a:r>
            <a:r>
              <a:rPr lang="en-US" dirty="0"/>
              <a:t> That is how Python knows that they are part of the function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79B1C4-D919-469A-8797-07B7F6DC5475}"/>
              </a:ext>
            </a:extLst>
          </p:cNvPr>
          <p:cNvSpPr txBox="1"/>
          <p:nvPr/>
        </p:nvSpPr>
        <p:spPr>
          <a:xfrm>
            <a:off x="1060186" y="2332351"/>
            <a:ext cx="57150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 function_name(parameters):</a:t>
            </a:r>
          </a:p>
          <a:p>
            <a:r>
              <a:rPr lang="en-US" sz="2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body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12323C-2FFA-4040-B623-0EE9D4B14E9C}"/>
              </a:ext>
            </a:extLst>
          </p:cNvPr>
          <p:cNvSpPr txBox="1"/>
          <p:nvPr/>
        </p:nvSpPr>
        <p:spPr>
          <a:xfrm>
            <a:off x="183797" y="2733856"/>
            <a:ext cx="894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Indent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CD0F715C-9486-40B7-9A63-6451D66A51DD}"/>
              </a:ext>
            </a:extLst>
          </p:cNvPr>
          <p:cNvSpPr/>
          <p:nvPr/>
        </p:nvSpPr>
        <p:spPr>
          <a:xfrm>
            <a:off x="1120345" y="2846335"/>
            <a:ext cx="618308" cy="1846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687857-F0AB-4311-A958-03F4FCAC74A9}"/>
              </a:ext>
            </a:extLst>
          </p:cNvPr>
          <p:cNvSpPr txBox="1"/>
          <p:nvPr/>
        </p:nvSpPr>
        <p:spPr>
          <a:xfrm>
            <a:off x="7820526" y="2388586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Colon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F0D5E9A7-4256-460A-8761-796AD25700C5}"/>
              </a:ext>
            </a:extLst>
          </p:cNvPr>
          <p:cNvSpPr/>
          <p:nvPr/>
        </p:nvSpPr>
        <p:spPr>
          <a:xfrm flipH="1">
            <a:off x="6641001" y="2436713"/>
            <a:ext cx="1155465" cy="2730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Arrow: Bent-Up 1">
            <a:extLst>
              <a:ext uri="{FF2B5EF4-FFF2-40B4-BE49-F238E27FC236}">
                <a16:creationId xmlns:a16="http://schemas.microsoft.com/office/drawing/2014/main" id="{43CCD9E7-9F15-4C50-B85A-529554B7326A}"/>
              </a:ext>
            </a:extLst>
          </p:cNvPr>
          <p:cNvSpPr/>
          <p:nvPr/>
        </p:nvSpPr>
        <p:spPr>
          <a:xfrm flipH="1">
            <a:off x="5197928" y="2729933"/>
            <a:ext cx="2886146" cy="469947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0DA5DD2-2ED2-42DC-A5F5-D6EB550ABE57}"/>
              </a:ext>
            </a:extLst>
          </p:cNvPr>
          <p:cNvSpPr txBox="1"/>
          <p:nvPr/>
        </p:nvSpPr>
        <p:spPr>
          <a:xfrm>
            <a:off x="8109708" y="2952874"/>
            <a:ext cx="3325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(parameter1, parameter2, …)</a:t>
            </a:r>
          </a:p>
        </p:txBody>
      </p:sp>
    </p:spTree>
    <p:extLst>
      <p:ext uri="{BB962C8B-B14F-4D97-AF65-F5344CB8AC3E}">
        <p14:creationId xmlns:p14="http://schemas.microsoft.com/office/powerpoint/2010/main" val="33084839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B27ED3-99BE-43B6-86FA-80909274D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Function Definitions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69E35A8-B358-4C38-9AEE-294D8EFA49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5257801" cy="4835479"/>
          </a:xfrm>
        </p:spPr>
        <p:txBody>
          <a:bodyPr>
            <a:normAutofit/>
          </a:bodyPr>
          <a:lstStyle/>
          <a:p>
            <a:r>
              <a:rPr lang="en-US" dirty="0"/>
              <a:t>The general form of a function definition is</a:t>
            </a:r>
            <a:r>
              <a:rPr lang="en-US" dirty="0">
                <a:solidFill>
                  <a:schemeClr val="accent2"/>
                </a:solidFill>
              </a:rPr>
              <a:t>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79B1C4-D919-469A-8797-07B7F6DC5475}"/>
              </a:ext>
            </a:extLst>
          </p:cNvPr>
          <p:cNvSpPr txBox="1"/>
          <p:nvPr/>
        </p:nvSpPr>
        <p:spPr>
          <a:xfrm>
            <a:off x="914158" y="4665077"/>
            <a:ext cx="662873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 function_body(parameters):</a:t>
            </a:r>
          </a:p>
          <a:p>
            <a:r>
              <a:rPr lang="en-US" sz="28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body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12323C-2FFA-4040-B623-0EE9D4B14E9C}"/>
              </a:ext>
            </a:extLst>
          </p:cNvPr>
          <p:cNvSpPr txBox="1"/>
          <p:nvPr/>
        </p:nvSpPr>
        <p:spPr>
          <a:xfrm>
            <a:off x="100256" y="5164234"/>
            <a:ext cx="894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Indent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CD0F715C-9486-40B7-9A63-6451D66A51DD}"/>
              </a:ext>
            </a:extLst>
          </p:cNvPr>
          <p:cNvSpPr/>
          <p:nvPr/>
        </p:nvSpPr>
        <p:spPr>
          <a:xfrm>
            <a:off x="1036804" y="5276713"/>
            <a:ext cx="618308" cy="1846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687857-F0AB-4311-A958-03F4FCAC74A9}"/>
              </a:ext>
            </a:extLst>
          </p:cNvPr>
          <p:cNvSpPr txBox="1"/>
          <p:nvPr/>
        </p:nvSpPr>
        <p:spPr>
          <a:xfrm>
            <a:off x="6869330" y="3238958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Colon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F0D5E9A7-4256-460A-8761-796AD25700C5}"/>
              </a:ext>
            </a:extLst>
          </p:cNvPr>
          <p:cNvSpPr/>
          <p:nvPr/>
        </p:nvSpPr>
        <p:spPr>
          <a:xfrm rot="16200000" flipH="1">
            <a:off x="6687526" y="4044819"/>
            <a:ext cx="1167063" cy="3185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6119FD30-FF9D-49EF-A7CF-A0F96F024FE4}"/>
              </a:ext>
            </a:extLst>
          </p:cNvPr>
          <p:cNvSpPr/>
          <p:nvPr/>
        </p:nvSpPr>
        <p:spPr>
          <a:xfrm>
            <a:off x="7844590" y="1949006"/>
            <a:ext cx="3958389" cy="4418765"/>
          </a:xfrm>
          <a:prstGeom prst="round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 dirty="0">
                <a:solidFill>
                  <a:srgbClr val="FFFFFF"/>
                </a:solidFill>
              </a:rPr>
              <a:t>Open your notebook</a:t>
            </a:r>
          </a:p>
          <a:p>
            <a:endParaRPr lang="en-US" sz="4400" b="1" dirty="0">
              <a:solidFill>
                <a:srgbClr val="FFFFFF"/>
              </a:solidFill>
            </a:endParaRPr>
          </a:p>
          <a:p>
            <a:r>
              <a:rPr lang="en-US" sz="2800" b="1" dirty="0">
                <a:solidFill>
                  <a:srgbClr val="FFFFFF"/>
                </a:solidFill>
              </a:rPr>
              <a:t>Click Link</a:t>
            </a:r>
            <a:r>
              <a:rPr lang="en-US" sz="2800" b="1" dirty="0">
                <a:solidFill>
                  <a:schemeClr val="accent6"/>
                </a:solidFill>
              </a:rPr>
              <a:t>:</a:t>
            </a:r>
          </a:p>
          <a:p>
            <a:r>
              <a:rPr lang="en-US" sz="2800" b="1" dirty="0">
                <a:solidFill>
                  <a:schemeClr val="accent6"/>
                </a:solidFill>
              </a:rPr>
              <a:t>11. </a:t>
            </a:r>
            <a:r>
              <a:rPr lang="en-US" sz="2600" b="1" dirty="0">
                <a:solidFill>
                  <a:schemeClr val="accent6"/>
                </a:solidFill>
              </a:rPr>
              <a:t>Defining Your Own Functions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C69617A-CEF8-4ADD-B763-0669DABE071A}"/>
              </a:ext>
            </a:extLst>
          </p:cNvPr>
          <p:cNvSpPr txBox="1"/>
          <p:nvPr/>
        </p:nvSpPr>
        <p:spPr>
          <a:xfrm>
            <a:off x="736021" y="3116430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Definition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33840CED-EE2F-440E-96FA-9E37C87732A2}"/>
              </a:ext>
            </a:extLst>
          </p:cNvPr>
          <p:cNvSpPr/>
          <p:nvPr/>
        </p:nvSpPr>
        <p:spPr>
          <a:xfrm rot="16200000" flipH="1">
            <a:off x="794853" y="3922286"/>
            <a:ext cx="1167063" cy="3185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Bent-Up 13">
            <a:extLst>
              <a:ext uri="{FF2B5EF4-FFF2-40B4-BE49-F238E27FC236}">
                <a16:creationId xmlns:a16="http://schemas.microsoft.com/office/drawing/2014/main" id="{7D2B7045-1DA7-4134-8766-FEE26F01A905}"/>
              </a:ext>
            </a:extLst>
          </p:cNvPr>
          <p:cNvSpPr/>
          <p:nvPr/>
        </p:nvSpPr>
        <p:spPr>
          <a:xfrm>
            <a:off x="4041376" y="5170645"/>
            <a:ext cx="2589665" cy="1004617"/>
          </a:xfrm>
          <a:prstGeom prst="bentUpArrow">
            <a:avLst>
              <a:gd name="adj1" fmla="val 14745"/>
              <a:gd name="adj2" fmla="val 17675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10CD0EB-7997-4DF1-9EAA-A66C9B1A3AEA}"/>
              </a:ext>
            </a:extLst>
          </p:cNvPr>
          <p:cNvSpPr txBox="1"/>
          <p:nvPr/>
        </p:nvSpPr>
        <p:spPr>
          <a:xfrm>
            <a:off x="630247" y="5876480"/>
            <a:ext cx="3325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(parameter1, parameter2, …)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7D5C05D-8F60-4E0A-A782-BE83C295388E}"/>
              </a:ext>
            </a:extLst>
          </p:cNvPr>
          <p:cNvSpPr txBox="1"/>
          <p:nvPr/>
        </p:nvSpPr>
        <p:spPr>
          <a:xfrm>
            <a:off x="3308365" y="3122436"/>
            <a:ext cx="18998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Function Name</a:t>
            </a: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137CE59F-6893-4F72-85BB-211646130AAE}"/>
              </a:ext>
            </a:extLst>
          </p:cNvPr>
          <p:cNvSpPr/>
          <p:nvPr/>
        </p:nvSpPr>
        <p:spPr>
          <a:xfrm rot="16200000" flipH="1">
            <a:off x="3655959" y="3928292"/>
            <a:ext cx="1167063" cy="3185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2911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C118C3C-13F5-4EA8-9EA9-3448AC353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Lecture Recap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F37492-86E3-47CA-8641-D7457D28B9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Functions</a:t>
            </a:r>
            <a:r>
              <a:rPr lang="en-US" sz="3200" dirty="0">
                <a:solidFill>
                  <a:schemeClr val="accent2"/>
                </a:solidFill>
              </a:rPr>
              <a:t>.</a:t>
            </a:r>
          </a:p>
          <a:p>
            <a:r>
              <a:rPr lang="en-US" sz="3200" dirty="0"/>
              <a:t>Calling functions</a:t>
            </a:r>
            <a:r>
              <a:rPr lang="en-US" sz="3200" dirty="0">
                <a:solidFill>
                  <a:schemeClr val="accent2"/>
                </a:solidFill>
              </a:rPr>
              <a:t>.</a:t>
            </a:r>
          </a:p>
          <a:p>
            <a:r>
              <a:rPr lang="en-US" sz="3200" dirty="0"/>
              <a:t>Importing Modules</a:t>
            </a:r>
            <a:r>
              <a:rPr lang="en-US" sz="3200" dirty="0">
                <a:solidFill>
                  <a:schemeClr val="accent2"/>
                </a:solidFill>
              </a:rPr>
              <a:t>.</a:t>
            </a:r>
          </a:p>
          <a:p>
            <a:r>
              <a:rPr lang="en-US" sz="3200" dirty="0"/>
              <a:t>Writing your own functions</a:t>
            </a:r>
            <a:r>
              <a:rPr lang="en-US" sz="3200" dirty="0">
                <a:solidFill>
                  <a:schemeClr val="accent2"/>
                </a:solidFill>
              </a:rPr>
              <a:t>.</a:t>
            </a:r>
          </a:p>
          <a:p>
            <a:endParaRPr lang="en-US" sz="3200" dirty="0"/>
          </a:p>
          <a:p>
            <a:r>
              <a:rPr lang="en-US" sz="3200" dirty="0"/>
              <a:t>See Chapter 3 of the textbook</a:t>
            </a:r>
            <a:r>
              <a:rPr lang="en-US" sz="3200" dirty="0">
                <a:solidFill>
                  <a:schemeClr val="accent2"/>
                </a:solidFill>
              </a:rPr>
              <a:t>.</a:t>
            </a:r>
          </a:p>
          <a:p>
            <a:pPr marL="0" indent="0">
              <a:buNone/>
            </a:pPr>
            <a:endParaRPr lang="en-US" sz="3200" dirty="0"/>
          </a:p>
          <a:p>
            <a:r>
              <a:rPr lang="en-US" sz="3200" dirty="0"/>
              <a:t>More on functions next lecture</a:t>
            </a:r>
            <a:r>
              <a:rPr lang="en-US" sz="3200" dirty="0">
                <a:solidFill>
                  <a:schemeClr val="accent2"/>
                </a:solidFill>
              </a:rPr>
              <a:t>!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25E1256-7D8E-A08A-E199-3058AFB8ED36}"/>
              </a:ext>
            </a:extLst>
          </p:cNvPr>
          <p:cNvSpPr txBox="1"/>
          <p:nvPr/>
        </p:nvSpPr>
        <p:spPr>
          <a:xfrm>
            <a:off x="8660253" y="902294"/>
            <a:ext cx="298831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chemeClr val="accent6"/>
                </a:solidFill>
              </a:rPr>
              <a:t>Practice</a:t>
            </a:r>
            <a:r>
              <a:rPr lang="en-US" sz="5400" b="1" dirty="0">
                <a:solidFill>
                  <a:srgbClr val="FFFFFF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5775222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F06F2-AC3E-484E-9926-59D4F59092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functions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input </a:t>
            </a:r>
            <a:r>
              <a:rPr lang="en-US" dirty="0">
                <a:solidFill>
                  <a:schemeClr val="accent6"/>
                </a:solidFill>
              </a:rPr>
              <a:t>&amp;</a:t>
            </a:r>
            <a:r>
              <a:rPr lang="en-US" dirty="0"/>
              <a:t> output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importing modules</a:t>
            </a:r>
            <a:r>
              <a:rPr lang="en-US" dirty="0">
                <a:solidFill>
                  <a:schemeClr val="accent1"/>
                </a:solidFill>
              </a:rPr>
              <a:t>.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B07687-F068-40FC-84A1-E7860490CAC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/>
              <a:t>Week </a:t>
            </a:r>
            <a:r>
              <a:rPr lang="en-US" b="1" dirty="0">
                <a:solidFill>
                  <a:schemeClr val="accent6"/>
                </a:solidFill>
              </a:rPr>
              <a:t>2</a:t>
            </a:r>
            <a:r>
              <a:rPr lang="en-US" b="1" dirty="0"/>
              <a:t> </a:t>
            </a:r>
            <a:r>
              <a:rPr lang="en-US" dirty="0">
                <a:solidFill>
                  <a:schemeClr val="accent2"/>
                </a:solidFill>
              </a:rPr>
              <a:t>|</a:t>
            </a:r>
            <a:r>
              <a:rPr lang="en-US" dirty="0"/>
              <a:t> Lecture </a:t>
            </a:r>
            <a:r>
              <a:rPr lang="en-US" dirty="0">
                <a:solidFill>
                  <a:schemeClr val="accent6"/>
                </a:solidFill>
              </a:rPr>
              <a:t>1 </a:t>
            </a:r>
            <a:r>
              <a:rPr lang="en-US" dirty="0">
                <a:solidFill>
                  <a:schemeClr val="accent1"/>
                </a:solidFill>
              </a:rPr>
              <a:t>(</a:t>
            </a:r>
            <a:r>
              <a:rPr lang="en-US" dirty="0">
                <a:solidFill>
                  <a:schemeClr val="accent6"/>
                </a:solidFill>
              </a:rPr>
              <a:t>2</a:t>
            </a:r>
            <a:r>
              <a:rPr lang="en-US" dirty="0"/>
              <a:t>.</a:t>
            </a:r>
            <a:r>
              <a:rPr lang="en-US" dirty="0">
                <a:solidFill>
                  <a:schemeClr val="accent6"/>
                </a:solidFill>
              </a:rPr>
              <a:t>1</a:t>
            </a:r>
            <a:r>
              <a:rPr lang="en-US" dirty="0">
                <a:solidFill>
                  <a:schemeClr val="accent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001505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849AA-E622-4F7D-8941-71C937456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What is a function</a:t>
            </a:r>
            <a:r>
              <a:rPr lang="en-US" b="1" dirty="0">
                <a:solidFill>
                  <a:schemeClr val="accent1"/>
                </a:solidFill>
              </a:rPr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254071-BABD-4A6D-965B-5977BB6BD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6320589" cy="4835479"/>
          </a:xfrm>
        </p:spPr>
        <p:txBody>
          <a:bodyPr/>
          <a:lstStyle/>
          <a:p>
            <a:r>
              <a:rPr lang="en-US" dirty="0"/>
              <a:t>A function is a piece of code that you can “call” repeatedly to do one thing.</a:t>
            </a:r>
          </a:p>
          <a:p>
            <a:r>
              <a:rPr lang="en-US" dirty="0"/>
              <a:t>Think about the </a:t>
            </a:r>
            <a:r>
              <a:rPr lang="en-US" b="1" dirty="0">
                <a:solidFill>
                  <a:schemeClr val="accent1"/>
                </a:solidFill>
              </a:rPr>
              <a:t>sin</a:t>
            </a:r>
            <a:r>
              <a:rPr lang="en-US" dirty="0"/>
              <a:t> key on your calculator</a:t>
            </a:r>
            <a:r>
              <a:rPr lang="en-US" dirty="0">
                <a:solidFill>
                  <a:schemeClr val="accent1"/>
                </a:solidFill>
              </a:rPr>
              <a:t>.</a:t>
            </a:r>
            <a:r>
              <a:rPr lang="en-US" dirty="0"/>
              <a:t> It takes in an angle, does some calculations and returns the sine of that angle. </a:t>
            </a:r>
          </a:p>
          <a:p>
            <a:r>
              <a:rPr lang="en-US" dirty="0"/>
              <a:t>Python has </a:t>
            </a:r>
            <a:r>
              <a:rPr lang="en-US" b="1" dirty="0">
                <a:solidFill>
                  <a:schemeClr val="accent1"/>
                </a:solidFill>
              </a:rPr>
              <a:t>built-in functions</a:t>
            </a:r>
            <a:r>
              <a:rPr lang="en-US" dirty="0"/>
              <a:t> </a:t>
            </a:r>
            <a:r>
              <a:rPr lang="en-US" dirty="0">
                <a:solidFill>
                  <a:schemeClr val="accent6"/>
                </a:solidFill>
              </a:rPr>
              <a:t>(today)</a:t>
            </a:r>
            <a:r>
              <a:rPr lang="en-US" dirty="0"/>
              <a:t>, but programmers can also create their own </a:t>
            </a:r>
            <a:r>
              <a:rPr lang="en-US" b="1" dirty="0">
                <a:solidFill>
                  <a:schemeClr val="accent1"/>
                </a:solidFill>
              </a:rPr>
              <a:t>user-defined functions</a:t>
            </a:r>
            <a:r>
              <a:rPr lang="en-US" dirty="0"/>
              <a:t> </a:t>
            </a:r>
            <a:r>
              <a:rPr lang="en-US" dirty="0">
                <a:solidFill>
                  <a:schemeClr val="accent6"/>
                </a:solidFill>
              </a:rPr>
              <a:t>(next lecture)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pic>
        <p:nvPicPr>
          <p:cNvPr id="3074" name="Picture 2" descr="https://m.media-amazon.com/images/I/7106ob3ATYL._AC_SL1500_.jpg">
            <a:extLst>
              <a:ext uri="{FF2B5EF4-FFF2-40B4-BE49-F238E27FC236}">
                <a16:creationId xmlns:a16="http://schemas.microsoft.com/office/drawing/2014/main" id="{89348D85-E685-4ECE-84FC-720FB2603E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7225" y="553454"/>
            <a:ext cx="3255331" cy="6119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7108B99-B4A2-469C-AA8F-AA4AE63D5AA2}"/>
              </a:ext>
            </a:extLst>
          </p:cNvPr>
          <p:cNvSpPr/>
          <p:nvPr/>
        </p:nvSpPr>
        <p:spPr>
          <a:xfrm>
            <a:off x="9637293" y="3922296"/>
            <a:ext cx="517358" cy="372434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9145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849AA-E622-4F7D-8941-71C937456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Why do we write functions</a:t>
            </a:r>
            <a:r>
              <a:rPr lang="en-US" b="1" dirty="0">
                <a:solidFill>
                  <a:schemeClr val="accent1"/>
                </a:solidFill>
              </a:rPr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254071-BABD-4A6D-965B-5977BB6BD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6641123" cy="4835479"/>
          </a:xfrm>
        </p:spPr>
        <p:txBody>
          <a:bodyPr/>
          <a:lstStyle/>
          <a:p>
            <a:r>
              <a:rPr lang="en-US" dirty="0"/>
              <a:t>Let</a:t>
            </a:r>
            <a:r>
              <a:rPr lang="en-US" dirty="0">
                <a:solidFill>
                  <a:schemeClr val="accent1"/>
                </a:solidFill>
              </a:rPr>
              <a:t>’</a:t>
            </a:r>
            <a:r>
              <a:rPr lang="en-US" dirty="0"/>
              <a:t>s consider our sine function</a:t>
            </a:r>
            <a:r>
              <a:rPr lang="en-US" dirty="0">
                <a:solidFill>
                  <a:schemeClr val="accent1"/>
                </a:solidFill>
              </a:rPr>
              <a:t>.</a:t>
            </a:r>
            <a:r>
              <a:rPr lang="en-US" dirty="0"/>
              <a:t> </a:t>
            </a:r>
          </a:p>
          <a:p>
            <a:r>
              <a:rPr lang="en-US" dirty="0"/>
              <a:t>In Python</a:t>
            </a:r>
            <a:r>
              <a:rPr lang="en-US" dirty="0">
                <a:solidFill>
                  <a:schemeClr val="accent1"/>
                </a:solidFill>
              </a:rPr>
              <a:t>,</a:t>
            </a:r>
            <a:r>
              <a:rPr lang="en-US" dirty="0"/>
              <a:t> this could take 10 or more line of code to compute</a:t>
            </a:r>
            <a:r>
              <a:rPr lang="en-US" dirty="0">
                <a:solidFill>
                  <a:schemeClr val="accent1"/>
                </a:solidFill>
              </a:rPr>
              <a:t>.</a:t>
            </a:r>
          </a:p>
          <a:p>
            <a:r>
              <a:rPr lang="en-US" dirty="0"/>
              <a:t>If you have to compute the sine of an angle multiple times in your code</a:t>
            </a:r>
            <a:r>
              <a:rPr lang="en-US" dirty="0">
                <a:solidFill>
                  <a:schemeClr val="accent1"/>
                </a:solidFill>
              </a:rPr>
              <a:t>,</a:t>
            </a:r>
            <a:r>
              <a:rPr lang="en-US" dirty="0"/>
              <a:t> this means you have to repeat the same 10 lines of code over and over and OVER again</a:t>
            </a:r>
            <a:r>
              <a:rPr lang="en-US" dirty="0">
                <a:solidFill>
                  <a:schemeClr val="accent1"/>
                </a:solidFill>
              </a:rPr>
              <a:t>!</a:t>
            </a:r>
          </a:p>
          <a:p>
            <a:r>
              <a:rPr lang="en-US" dirty="0"/>
              <a:t>This is both inefficient and it creates more opportunities to bugs </a:t>
            </a:r>
            <a:r>
              <a:rPr lang="en-US" dirty="0">
                <a:solidFill>
                  <a:schemeClr val="accent1"/>
                </a:solidFill>
              </a:rPr>
              <a:t>(</a:t>
            </a:r>
            <a:r>
              <a:rPr lang="en-US" dirty="0"/>
              <a:t>mistakes</a:t>
            </a:r>
            <a:r>
              <a:rPr lang="en-US" dirty="0">
                <a:solidFill>
                  <a:schemeClr val="accent1"/>
                </a:solidFill>
              </a:rPr>
              <a:t>)</a:t>
            </a:r>
            <a:r>
              <a:rPr lang="en-US" dirty="0"/>
              <a:t> to creep into your code</a:t>
            </a:r>
            <a:r>
              <a:rPr lang="en-US" dirty="0">
                <a:solidFill>
                  <a:schemeClr val="accent1"/>
                </a:solidFill>
              </a:rPr>
              <a:t>.</a:t>
            </a:r>
          </a:p>
          <a:p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3A9B9E5-86F5-45A2-A794-2E5312EF659F}"/>
              </a:ext>
            </a:extLst>
          </p:cNvPr>
          <p:cNvSpPr/>
          <p:nvPr/>
        </p:nvSpPr>
        <p:spPr>
          <a:xfrm>
            <a:off x="7664115" y="1949006"/>
            <a:ext cx="3958389" cy="4418765"/>
          </a:xfrm>
          <a:prstGeom prst="round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 dirty="0">
                <a:solidFill>
                  <a:srgbClr val="FFFFFF"/>
                </a:solidFill>
              </a:rPr>
              <a:t>Open your notebook</a:t>
            </a:r>
          </a:p>
          <a:p>
            <a:endParaRPr lang="en-US" sz="4400" b="1" dirty="0">
              <a:solidFill>
                <a:srgbClr val="FFFFFF"/>
              </a:solidFill>
            </a:endParaRPr>
          </a:p>
          <a:p>
            <a:r>
              <a:rPr lang="en-US" sz="2800" b="1" dirty="0">
                <a:solidFill>
                  <a:srgbClr val="FFFFFF"/>
                </a:solidFill>
              </a:rPr>
              <a:t>Click Link</a:t>
            </a:r>
            <a:r>
              <a:rPr lang="en-US" sz="2800" b="1" dirty="0">
                <a:solidFill>
                  <a:schemeClr val="accent6"/>
                </a:solidFill>
              </a:rPr>
              <a:t>:</a:t>
            </a:r>
          </a:p>
          <a:p>
            <a:r>
              <a:rPr lang="en-US" sz="2800" b="1" dirty="0">
                <a:solidFill>
                  <a:schemeClr val="accent6"/>
                </a:solidFill>
              </a:rPr>
              <a:t>1. Why do we write functions?</a:t>
            </a:r>
          </a:p>
        </p:txBody>
      </p:sp>
    </p:spTree>
    <p:extLst>
      <p:ext uri="{BB962C8B-B14F-4D97-AF65-F5344CB8AC3E}">
        <p14:creationId xmlns:p14="http://schemas.microsoft.com/office/powerpoint/2010/main" val="10888079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849AA-E622-4F7D-8941-71C937456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Why do we write functions</a:t>
            </a:r>
            <a:r>
              <a:rPr lang="en-US" b="1" dirty="0">
                <a:solidFill>
                  <a:schemeClr val="accent1"/>
                </a:solidFill>
              </a:rPr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254071-BABD-4A6D-965B-5977BB6BD8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sz="3600" b="1" dirty="0"/>
              <a:t>Reuse</a:t>
            </a:r>
            <a:r>
              <a:rPr lang="en-US" sz="3600" b="1" dirty="0">
                <a:solidFill>
                  <a:schemeClr val="accent2"/>
                </a:solidFill>
              </a:rPr>
              <a:t>:</a:t>
            </a:r>
            <a:r>
              <a:rPr lang="en-US" sz="3600" b="1" dirty="0"/>
              <a:t> </a:t>
            </a:r>
          </a:p>
          <a:p>
            <a:pPr lvl="1"/>
            <a:r>
              <a:rPr lang="en-US" sz="3200" dirty="0"/>
              <a:t>The practice of using the same piece of code in multiple applications</a:t>
            </a:r>
            <a:r>
              <a:rPr lang="en-US" sz="3200" dirty="0">
                <a:solidFill>
                  <a:schemeClr val="accent2"/>
                </a:solidFill>
              </a:rPr>
              <a:t>.</a:t>
            </a:r>
          </a:p>
          <a:p>
            <a:r>
              <a:rPr lang="en-US" sz="3600" b="1" dirty="0"/>
              <a:t>Abstraction</a:t>
            </a:r>
            <a:r>
              <a:rPr lang="en-US" sz="3600" b="1" dirty="0">
                <a:solidFill>
                  <a:schemeClr val="accent2"/>
                </a:solidFill>
              </a:rPr>
              <a:t>:</a:t>
            </a:r>
            <a:r>
              <a:rPr lang="en-US" sz="3600" b="1" dirty="0"/>
              <a:t> </a:t>
            </a:r>
          </a:p>
          <a:p>
            <a:pPr lvl="1"/>
            <a:r>
              <a:rPr lang="en-US" sz="3200" dirty="0"/>
              <a:t>A technique for managing the complexity of the code </a:t>
            </a:r>
            <a:r>
              <a:rPr lang="en-US" sz="3200" dirty="0">
                <a:solidFill>
                  <a:schemeClr val="accent6"/>
                </a:solidFill>
              </a:rPr>
              <a:t>(</a:t>
            </a:r>
            <a:r>
              <a:rPr lang="en-US" sz="3200" dirty="0"/>
              <a:t>how much do we really need to know</a:t>
            </a:r>
            <a:r>
              <a:rPr lang="en-US" sz="3200" dirty="0">
                <a:solidFill>
                  <a:schemeClr val="accent2"/>
                </a:solidFill>
              </a:rPr>
              <a:t>?</a:t>
            </a:r>
            <a:r>
              <a:rPr lang="en-US" sz="3200" dirty="0">
                <a:solidFill>
                  <a:schemeClr val="accent6"/>
                </a:solidFill>
              </a:rPr>
              <a:t>)</a:t>
            </a:r>
            <a:r>
              <a:rPr lang="en-US" sz="3200" dirty="0">
                <a:solidFill>
                  <a:schemeClr val="accent2"/>
                </a:solidFill>
              </a:rPr>
              <a:t>.</a:t>
            </a:r>
          </a:p>
          <a:p>
            <a:pPr lvl="1"/>
            <a:r>
              <a:rPr lang="en-US" sz="3200" b="1" dirty="0">
                <a:solidFill>
                  <a:schemeClr val="accent2"/>
                </a:solidFill>
              </a:rPr>
              <a:t>model.fit(X, y) </a:t>
            </a:r>
            <a:r>
              <a:rPr lang="en-US" sz="3200" dirty="0">
                <a:solidFill>
                  <a:schemeClr val="accent6"/>
                </a:solidFill>
                <a:sym typeface="Wingdings" panose="05000000000000000000" pitchFamily="2" charset="2"/>
              </a:rPr>
              <a:t></a:t>
            </a:r>
            <a:r>
              <a:rPr lang="en-US" sz="3200" dirty="0">
                <a:solidFill>
                  <a:schemeClr val="accent2"/>
                </a:solidFill>
                <a:sym typeface="Wingdings" panose="05000000000000000000" pitchFamily="2" charset="2"/>
              </a:rPr>
              <a:t> </a:t>
            </a:r>
            <a:r>
              <a:rPr lang="en-US" sz="3200" dirty="0">
                <a:sym typeface="Wingdings" panose="05000000000000000000" pitchFamily="2" charset="2"/>
              </a:rPr>
              <a:t>This could train a deep neural network</a:t>
            </a:r>
            <a:r>
              <a:rPr lang="en-US" sz="3200" dirty="0">
                <a:solidFill>
                  <a:schemeClr val="accent2"/>
                </a:solidFill>
                <a:sym typeface="Wingdings" panose="05000000000000000000" pitchFamily="2" charset="2"/>
              </a:rPr>
              <a:t>.</a:t>
            </a:r>
            <a:endParaRPr lang="en-US" sz="3200" dirty="0">
              <a:solidFill>
                <a:schemeClr val="accent2"/>
              </a:solidFill>
            </a:endParaRPr>
          </a:p>
          <a:p>
            <a:r>
              <a:rPr lang="en-US" sz="3600" b="1" dirty="0"/>
              <a:t>Collaboration</a:t>
            </a:r>
            <a:r>
              <a:rPr lang="en-US" sz="3600" b="1" dirty="0">
                <a:solidFill>
                  <a:schemeClr val="accent2"/>
                </a:solidFill>
              </a:rPr>
              <a:t>:</a:t>
            </a:r>
          </a:p>
          <a:p>
            <a:pPr lvl="1"/>
            <a:r>
              <a:rPr lang="en-US" sz="3200" dirty="0"/>
              <a:t>Easy to read</a:t>
            </a:r>
            <a:r>
              <a:rPr lang="en-US" sz="3200" dirty="0">
                <a:solidFill>
                  <a:schemeClr val="accent2"/>
                </a:solidFill>
              </a:rPr>
              <a:t>, </a:t>
            </a:r>
            <a:r>
              <a:rPr lang="en-US" sz="3200" dirty="0"/>
              <a:t>Easy to modify</a:t>
            </a:r>
            <a:r>
              <a:rPr lang="en-US" sz="3200" dirty="0">
                <a:solidFill>
                  <a:schemeClr val="accent2"/>
                </a:solidFill>
              </a:rPr>
              <a:t>, </a:t>
            </a:r>
            <a:r>
              <a:rPr lang="en-US" sz="3200" dirty="0"/>
              <a:t>Easy to maintain</a:t>
            </a:r>
            <a:r>
              <a:rPr lang="en-US" sz="3200" dirty="0">
                <a:solidFill>
                  <a:schemeClr val="accent2"/>
                </a:solidFill>
              </a:rPr>
              <a:t>.</a:t>
            </a:r>
          </a:p>
          <a:p>
            <a:pPr lvl="1"/>
            <a:endParaRPr lang="en-US" sz="3200" dirty="0">
              <a:solidFill>
                <a:schemeClr val="accent2"/>
              </a:solidFill>
            </a:endParaRPr>
          </a:p>
          <a:p>
            <a:r>
              <a:rPr lang="en-US" sz="5200" b="1" dirty="0">
                <a:solidFill>
                  <a:schemeClr val="accent6"/>
                </a:solidFill>
              </a:rPr>
              <a:t>#</a:t>
            </a:r>
            <a:r>
              <a:rPr lang="en-US" sz="5200" b="1" dirty="0"/>
              <a:t>cleancode</a:t>
            </a:r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416103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67310-910C-4BA5-A20E-AB3697376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Calling Functions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6E29CA-6C02-44B9-BA97-A472C5522E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35479"/>
          </a:xfrm>
        </p:spPr>
        <p:txBody>
          <a:bodyPr>
            <a:normAutofit/>
          </a:bodyPr>
          <a:lstStyle/>
          <a:p>
            <a:r>
              <a:rPr lang="en-US" sz="3200" dirty="0"/>
              <a:t>The general form of a function call</a:t>
            </a:r>
            <a:r>
              <a:rPr lang="en-US" sz="3200" dirty="0">
                <a:solidFill>
                  <a:schemeClr val="accent1"/>
                </a:solidFill>
              </a:rPr>
              <a:t>:</a:t>
            </a:r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r>
              <a:rPr lang="en-US" sz="3200" dirty="0"/>
              <a:t>Terminology</a:t>
            </a:r>
          </a:p>
          <a:p>
            <a:pPr lvl="1"/>
            <a:r>
              <a:rPr lang="en-US" i="1" dirty="0">
                <a:solidFill>
                  <a:schemeClr val="accent6"/>
                </a:solidFill>
              </a:rPr>
              <a:t>argument</a:t>
            </a:r>
            <a:r>
              <a:rPr lang="en-US" dirty="0">
                <a:solidFill>
                  <a:schemeClr val="accent2"/>
                </a:solidFill>
              </a:rPr>
              <a:t>:</a:t>
            </a:r>
            <a:r>
              <a:rPr lang="en-US" dirty="0"/>
              <a:t> a value given to a function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pPr lvl="1"/>
            <a:r>
              <a:rPr lang="en-US" i="1" dirty="0">
                <a:solidFill>
                  <a:schemeClr val="accent6"/>
                </a:solidFill>
              </a:rPr>
              <a:t>pass</a:t>
            </a:r>
            <a:r>
              <a:rPr lang="en-US" dirty="0">
                <a:solidFill>
                  <a:schemeClr val="accent2"/>
                </a:solidFill>
              </a:rPr>
              <a:t>:</a:t>
            </a:r>
            <a:r>
              <a:rPr lang="en-US" dirty="0"/>
              <a:t> to provide an argument to a function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pPr lvl="1"/>
            <a:r>
              <a:rPr lang="en-US" i="1" dirty="0">
                <a:solidFill>
                  <a:schemeClr val="accent6"/>
                </a:solidFill>
              </a:rPr>
              <a:t>call</a:t>
            </a:r>
            <a:r>
              <a:rPr lang="en-US" dirty="0">
                <a:solidFill>
                  <a:schemeClr val="accent2"/>
                </a:solidFill>
              </a:rPr>
              <a:t>:</a:t>
            </a:r>
            <a:r>
              <a:rPr lang="en-US" dirty="0"/>
              <a:t> ask Python to execute a function </a:t>
            </a:r>
            <a:r>
              <a:rPr lang="en-US" dirty="0">
                <a:solidFill>
                  <a:schemeClr val="accent6"/>
                </a:solidFill>
              </a:rPr>
              <a:t>(</a:t>
            </a:r>
            <a:r>
              <a:rPr lang="en-US" dirty="0"/>
              <a:t>by name</a:t>
            </a:r>
            <a:r>
              <a:rPr lang="en-US" dirty="0">
                <a:solidFill>
                  <a:schemeClr val="accent6"/>
                </a:solidFill>
              </a:rPr>
              <a:t>)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pPr lvl="1"/>
            <a:r>
              <a:rPr lang="en-US" i="1" dirty="0">
                <a:solidFill>
                  <a:schemeClr val="accent6"/>
                </a:solidFill>
              </a:rPr>
              <a:t>return</a:t>
            </a:r>
            <a:r>
              <a:rPr lang="en-US" dirty="0">
                <a:solidFill>
                  <a:schemeClr val="accent2"/>
                </a:solidFill>
              </a:rPr>
              <a:t>:</a:t>
            </a:r>
            <a:r>
              <a:rPr lang="en-US" dirty="0"/>
              <a:t> give a value back to where the function was called from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0D1CD2-F639-4E50-AF59-FB755AA99606}"/>
              </a:ext>
            </a:extLst>
          </p:cNvPr>
          <p:cNvSpPr txBox="1"/>
          <p:nvPr/>
        </p:nvSpPr>
        <p:spPr>
          <a:xfrm>
            <a:off x="1070811" y="2333279"/>
            <a:ext cx="68403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00FF00"/>
                </a:solidFill>
                <a:latin typeface="Courier New"/>
                <a:cs typeface="Courier New"/>
              </a:rPr>
              <a:t>function_name(arguments)</a:t>
            </a:r>
            <a:endParaRPr lang="en-US" sz="3600" dirty="0">
              <a:solidFill>
                <a:srgbClr val="00FF00"/>
              </a:solidFill>
              <a:latin typeface="Courier New"/>
              <a:cs typeface="Courier New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5E91EA-16FE-42A1-BEE6-E4835774F3E9}"/>
              </a:ext>
            </a:extLst>
          </p:cNvPr>
          <p:cNvSpPr txBox="1"/>
          <p:nvPr/>
        </p:nvSpPr>
        <p:spPr>
          <a:xfrm>
            <a:off x="8702271" y="622896"/>
            <a:ext cx="3333318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6"/>
                </a:solidFill>
              </a:rPr>
              <a:t>In </a:t>
            </a:r>
            <a:r>
              <a:rPr lang="en-US" sz="2800" b="1" dirty="0">
                <a:solidFill>
                  <a:schemeClr val="accent1"/>
                </a:solidFill>
              </a:rPr>
              <a:t>Python</a:t>
            </a:r>
            <a:r>
              <a:rPr lang="en-US" sz="2800" dirty="0">
                <a:solidFill>
                  <a:schemeClr val="accent6"/>
                </a:solidFill>
              </a:rPr>
              <a:t> names of variables and functions use low case and underscores</a:t>
            </a:r>
            <a:r>
              <a:rPr lang="en-US" sz="2800" dirty="0">
                <a:solidFill>
                  <a:schemeClr val="accent1"/>
                </a:solidFill>
              </a:rPr>
              <a:t>.</a:t>
            </a:r>
          </a:p>
          <a:p>
            <a:endParaRPr lang="en-US" sz="2800" dirty="0">
              <a:solidFill>
                <a:srgbClr val="FFFFFF"/>
              </a:solidFill>
            </a:endParaRPr>
          </a:p>
          <a:p>
            <a:endParaRPr lang="en-US" sz="2800" dirty="0">
              <a:solidFill>
                <a:srgbClr val="FFFFFF"/>
              </a:solidFill>
            </a:endParaRPr>
          </a:p>
          <a:p>
            <a:r>
              <a:rPr lang="en-US" sz="2800" b="1" dirty="0">
                <a:solidFill>
                  <a:srgbClr val="00B050"/>
                </a:solidFill>
                <a:latin typeface="Courier New"/>
                <a:cs typeface="Courier New"/>
              </a:rPr>
              <a:t>function_name</a:t>
            </a:r>
          </a:p>
          <a:p>
            <a:r>
              <a:rPr lang="en-US" sz="2800" b="1" dirty="0">
                <a:solidFill>
                  <a:srgbClr val="FF0000"/>
                </a:solidFill>
                <a:latin typeface="Courier New"/>
                <a:cs typeface="Courier New"/>
              </a:rPr>
              <a:t>Function_Name</a:t>
            </a:r>
            <a:endParaRPr lang="en-US" sz="2800" dirty="0">
              <a:solidFill>
                <a:srgbClr val="FF0000"/>
              </a:solidFill>
            </a:endParaRPr>
          </a:p>
          <a:p>
            <a:r>
              <a:rPr lang="en-US" sz="2800" b="1" dirty="0">
                <a:solidFill>
                  <a:srgbClr val="FF0000"/>
                </a:solidFill>
                <a:latin typeface="Courier New"/>
                <a:cs typeface="Courier New"/>
              </a:rPr>
              <a:t>FunctionName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36FA454D-78F3-4652-8EFF-7C48FEBEB96A}"/>
              </a:ext>
            </a:extLst>
          </p:cNvPr>
          <p:cNvSpPr/>
          <p:nvPr/>
        </p:nvSpPr>
        <p:spPr>
          <a:xfrm>
            <a:off x="9464842" y="2899611"/>
            <a:ext cx="376991" cy="70083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7E70CA-D35D-8926-50D6-ACBC37E05361}"/>
              </a:ext>
            </a:extLst>
          </p:cNvPr>
          <p:cNvSpPr txBox="1"/>
          <p:nvPr/>
        </p:nvSpPr>
        <p:spPr>
          <a:xfrm>
            <a:off x="6282813" y="782287"/>
            <a:ext cx="214193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accent6"/>
                </a:solidFill>
              </a:rPr>
              <a:t>"snake case" </a:t>
            </a:r>
            <a:r>
              <a:rPr lang="en-US" sz="2000" b="1" dirty="0">
                <a:solidFill>
                  <a:srgbClr val="FFFFFF"/>
                </a:solidFill>
              </a:rPr>
              <a:t>or</a:t>
            </a:r>
            <a:r>
              <a:rPr lang="en-US" sz="2000" b="1" dirty="0">
                <a:solidFill>
                  <a:schemeClr val="accent6"/>
                </a:solidFill>
              </a:rPr>
              <a:t> </a:t>
            </a:r>
          </a:p>
          <a:p>
            <a:r>
              <a:rPr lang="en-US" sz="2000" b="1" dirty="0">
                <a:solidFill>
                  <a:schemeClr val="accent2"/>
                </a:solidFill>
              </a:rPr>
              <a:t>"pothole case“</a:t>
            </a:r>
            <a:r>
              <a:rPr lang="en-US" sz="2000" b="1" dirty="0">
                <a:solidFill>
                  <a:srgbClr val="FFFFFF"/>
                </a:solidFill>
              </a:rPr>
              <a:t>?</a:t>
            </a:r>
            <a:r>
              <a:rPr lang="en-US" sz="2000" b="1" dirty="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BEEC38F-36D9-D770-23CB-47E76E803AA6}"/>
              </a:ext>
            </a:extLst>
          </p:cNvPr>
          <p:cNvSpPr txBox="1"/>
          <p:nvPr/>
        </p:nvSpPr>
        <p:spPr>
          <a:xfrm>
            <a:off x="1070811" y="2922232"/>
            <a:ext cx="43444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00FF00"/>
                </a:solidFill>
                <a:latin typeface="Courier New"/>
                <a:cs typeface="Courier New"/>
              </a:rPr>
              <a:t>function_name()</a:t>
            </a:r>
            <a:endParaRPr lang="en-US" sz="3600" dirty="0">
              <a:solidFill>
                <a:srgbClr val="00FF00"/>
              </a:solidFill>
              <a:latin typeface="Courier New"/>
              <a:cs typeface="Courier New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812D0B-0DFC-0955-72C9-6B15CE752BFC}"/>
              </a:ext>
            </a:extLst>
          </p:cNvPr>
          <p:cNvSpPr txBox="1"/>
          <p:nvPr/>
        </p:nvSpPr>
        <p:spPr>
          <a:xfrm>
            <a:off x="1070811" y="3515089"/>
            <a:ext cx="37898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FF0000"/>
                </a:solidFill>
                <a:latin typeface="Courier New"/>
                <a:cs typeface="Courier New"/>
              </a:rPr>
              <a:t>function_name</a:t>
            </a:r>
            <a:endParaRPr lang="en-US" sz="3600" dirty="0">
              <a:solidFill>
                <a:srgbClr val="FF0000"/>
              </a:solidFill>
              <a:latin typeface="Courier New"/>
              <a:cs typeface="Courier New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81C8E2F-3B7C-BD69-8B95-9D38B1FE9A58}"/>
              </a:ext>
            </a:extLst>
          </p:cNvPr>
          <p:cNvSpPr txBox="1"/>
          <p:nvPr/>
        </p:nvSpPr>
        <p:spPr>
          <a:xfrm>
            <a:off x="5749532" y="3669254"/>
            <a:ext cx="25777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FFFF"/>
                </a:solidFill>
              </a:rPr>
              <a:t>Would not result in a function call</a:t>
            </a:r>
            <a:r>
              <a:rPr lang="en-US" sz="2000" b="1" dirty="0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636C1EEB-1B73-345B-AD92-80FA7ADF9D45}"/>
              </a:ext>
            </a:extLst>
          </p:cNvPr>
          <p:cNvSpPr/>
          <p:nvPr/>
        </p:nvSpPr>
        <p:spPr>
          <a:xfrm rot="5400000">
            <a:off x="5072022" y="3520471"/>
            <a:ext cx="376991" cy="70083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28296531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67310-910C-4BA5-A20E-AB3697376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Calling Functions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6E29CA-6C02-44B9-BA97-A472C5522E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35479"/>
          </a:xfrm>
        </p:spPr>
        <p:txBody>
          <a:bodyPr>
            <a:normAutofit/>
          </a:bodyPr>
          <a:lstStyle/>
          <a:p>
            <a:r>
              <a:rPr lang="en-US" sz="3200" dirty="0"/>
              <a:t>The general form of a function call</a:t>
            </a:r>
            <a:r>
              <a:rPr lang="en-US" sz="3200" dirty="0">
                <a:solidFill>
                  <a:schemeClr val="accent1"/>
                </a:solidFill>
              </a:rPr>
              <a:t>:</a:t>
            </a:r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r>
              <a:rPr lang="en-US" sz="3200" dirty="0"/>
              <a:t>Terminology</a:t>
            </a:r>
          </a:p>
          <a:p>
            <a:pPr lvl="1"/>
            <a:r>
              <a:rPr lang="en-US" i="1" dirty="0">
                <a:solidFill>
                  <a:schemeClr val="accent6"/>
                </a:solidFill>
              </a:rPr>
              <a:t>argument</a:t>
            </a:r>
            <a:r>
              <a:rPr lang="en-US" dirty="0">
                <a:solidFill>
                  <a:schemeClr val="accent2"/>
                </a:solidFill>
              </a:rPr>
              <a:t>:</a:t>
            </a:r>
            <a:r>
              <a:rPr lang="en-US" dirty="0"/>
              <a:t> a value given to a function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pPr lvl="1"/>
            <a:r>
              <a:rPr lang="en-US" i="1" dirty="0">
                <a:solidFill>
                  <a:schemeClr val="accent6"/>
                </a:solidFill>
              </a:rPr>
              <a:t>pass</a:t>
            </a:r>
            <a:r>
              <a:rPr lang="en-US" dirty="0">
                <a:solidFill>
                  <a:schemeClr val="accent2"/>
                </a:solidFill>
              </a:rPr>
              <a:t>:</a:t>
            </a:r>
            <a:r>
              <a:rPr lang="en-US" dirty="0"/>
              <a:t> to provide an argument to a function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pPr lvl="1"/>
            <a:r>
              <a:rPr lang="en-US" i="1" dirty="0">
                <a:solidFill>
                  <a:schemeClr val="accent6"/>
                </a:solidFill>
              </a:rPr>
              <a:t>call</a:t>
            </a:r>
            <a:r>
              <a:rPr lang="en-US" dirty="0">
                <a:solidFill>
                  <a:schemeClr val="accent2"/>
                </a:solidFill>
              </a:rPr>
              <a:t>:</a:t>
            </a:r>
            <a:r>
              <a:rPr lang="en-US" dirty="0"/>
              <a:t> ask Python to execute a function </a:t>
            </a:r>
            <a:r>
              <a:rPr lang="en-US" dirty="0">
                <a:solidFill>
                  <a:schemeClr val="accent6"/>
                </a:solidFill>
              </a:rPr>
              <a:t>(</a:t>
            </a:r>
            <a:r>
              <a:rPr lang="en-US" dirty="0"/>
              <a:t>by name</a:t>
            </a:r>
            <a:r>
              <a:rPr lang="en-US" dirty="0">
                <a:solidFill>
                  <a:schemeClr val="accent6"/>
                </a:solidFill>
              </a:rPr>
              <a:t>)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pPr lvl="1"/>
            <a:r>
              <a:rPr lang="en-US" i="1" dirty="0">
                <a:solidFill>
                  <a:schemeClr val="accent6"/>
                </a:solidFill>
              </a:rPr>
              <a:t>return</a:t>
            </a:r>
            <a:r>
              <a:rPr lang="en-US" dirty="0">
                <a:solidFill>
                  <a:schemeClr val="accent2"/>
                </a:solidFill>
              </a:rPr>
              <a:t>:</a:t>
            </a:r>
            <a:r>
              <a:rPr lang="en-US" dirty="0"/>
              <a:t> give a value back to where the function was called from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36FA454D-78F3-4652-8EFF-7C48FEBEB96A}"/>
              </a:ext>
            </a:extLst>
          </p:cNvPr>
          <p:cNvSpPr/>
          <p:nvPr/>
        </p:nvSpPr>
        <p:spPr>
          <a:xfrm>
            <a:off x="10384868" y="4140584"/>
            <a:ext cx="376991" cy="56710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638D563-4F9D-2983-7D0A-83C4A5FC410D}"/>
              </a:ext>
            </a:extLst>
          </p:cNvPr>
          <p:cNvSpPr/>
          <p:nvPr/>
        </p:nvSpPr>
        <p:spPr>
          <a:xfrm>
            <a:off x="9645445" y="2320878"/>
            <a:ext cx="1855839" cy="1598725"/>
          </a:xfrm>
          <a:prstGeom prst="round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accent6"/>
                </a:solidFill>
              </a:rPr>
              <a:t>Function</a:t>
            </a: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76E37A10-BCB9-B9AB-BF71-64D8F2AD2B40}"/>
              </a:ext>
            </a:extLst>
          </p:cNvPr>
          <p:cNvSpPr/>
          <p:nvPr/>
        </p:nvSpPr>
        <p:spPr>
          <a:xfrm>
            <a:off x="10384867" y="1298385"/>
            <a:ext cx="376991" cy="84777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516697-AA8E-1205-0331-85AB74D803EF}"/>
              </a:ext>
            </a:extLst>
          </p:cNvPr>
          <p:cNvSpPr txBox="1"/>
          <p:nvPr/>
        </p:nvSpPr>
        <p:spPr>
          <a:xfrm>
            <a:off x="9880352" y="812539"/>
            <a:ext cx="1386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Arguments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2AC5ACC-744B-7E32-EC2E-3F2C434B515E}"/>
              </a:ext>
            </a:extLst>
          </p:cNvPr>
          <p:cNvSpPr txBox="1"/>
          <p:nvPr/>
        </p:nvSpPr>
        <p:spPr>
          <a:xfrm>
            <a:off x="10063232" y="4787727"/>
            <a:ext cx="1016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Returns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8B6E648-6413-2D89-6CB9-064BCE981567}"/>
              </a:ext>
            </a:extLst>
          </p:cNvPr>
          <p:cNvSpPr txBox="1"/>
          <p:nvPr/>
        </p:nvSpPr>
        <p:spPr>
          <a:xfrm>
            <a:off x="7911145" y="814388"/>
            <a:ext cx="20824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The stuff we </a:t>
            </a:r>
            <a:r>
              <a:rPr lang="en-US" b="1" dirty="0">
                <a:solidFill>
                  <a:schemeClr val="accent6"/>
                </a:solidFill>
              </a:rPr>
              <a:t>pass</a:t>
            </a:r>
            <a:r>
              <a:rPr lang="en-US" dirty="0">
                <a:solidFill>
                  <a:srgbClr val="FFFFFF"/>
                </a:solidFill>
              </a:rPr>
              <a:t> to the function</a:t>
            </a:r>
            <a:r>
              <a:rPr lang="en-US" dirty="0">
                <a:solidFill>
                  <a:schemeClr val="accent6"/>
                </a:solidFill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60B1764-BE13-B89D-4E7E-4CC231890699}"/>
              </a:ext>
            </a:extLst>
          </p:cNvPr>
          <p:cNvSpPr txBox="1"/>
          <p:nvPr/>
        </p:nvSpPr>
        <p:spPr>
          <a:xfrm>
            <a:off x="7987502" y="4246020"/>
            <a:ext cx="21231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The stuff the function </a:t>
            </a:r>
            <a:r>
              <a:rPr lang="en-US" b="1" dirty="0">
                <a:solidFill>
                  <a:schemeClr val="accent6"/>
                </a:solidFill>
              </a:rPr>
              <a:t>returns</a:t>
            </a:r>
            <a:r>
              <a:rPr lang="en-US" dirty="0">
                <a:solidFill>
                  <a:srgbClr val="FFFFFF"/>
                </a:solidFill>
              </a:rPr>
              <a:t> to us after we </a:t>
            </a:r>
            <a:r>
              <a:rPr lang="en-US" b="1" dirty="0">
                <a:solidFill>
                  <a:schemeClr val="accent6"/>
                </a:solidFill>
              </a:rPr>
              <a:t>call</a:t>
            </a:r>
            <a:r>
              <a:rPr lang="en-US" b="1" dirty="0">
                <a:solidFill>
                  <a:srgbClr val="FFFFFF"/>
                </a:solidFill>
              </a:rPr>
              <a:t> </a:t>
            </a:r>
            <a:r>
              <a:rPr lang="en-US" dirty="0">
                <a:solidFill>
                  <a:srgbClr val="FFFFFF"/>
                </a:solidFill>
              </a:rPr>
              <a:t>it</a:t>
            </a:r>
            <a:r>
              <a:rPr lang="en-US" dirty="0">
                <a:solidFill>
                  <a:schemeClr val="accent6"/>
                </a:solidFill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0D3BF6-F4C1-4540-A6EF-274236DD7A52}"/>
              </a:ext>
            </a:extLst>
          </p:cNvPr>
          <p:cNvSpPr txBox="1"/>
          <p:nvPr/>
        </p:nvSpPr>
        <p:spPr>
          <a:xfrm>
            <a:off x="1070811" y="2333279"/>
            <a:ext cx="68403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00FF00"/>
                </a:solidFill>
                <a:latin typeface="Courier New"/>
                <a:cs typeface="Courier New"/>
              </a:rPr>
              <a:t>function_name(arguments)</a:t>
            </a:r>
            <a:endParaRPr lang="en-US" sz="3600" dirty="0">
              <a:solidFill>
                <a:srgbClr val="00FF00"/>
              </a:solidFill>
              <a:latin typeface="Courier New"/>
              <a:cs typeface="Courier New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93DD0F0-16EC-9737-318B-7CC02ACD0ABB}"/>
              </a:ext>
            </a:extLst>
          </p:cNvPr>
          <p:cNvSpPr txBox="1"/>
          <p:nvPr/>
        </p:nvSpPr>
        <p:spPr>
          <a:xfrm>
            <a:off x="1070811" y="2922232"/>
            <a:ext cx="43444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00FF00"/>
                </a:solidFill>
                <a:latin typeface="Courier New"/>
                <a:cs typeface="Courier New"/>
              </a:rPr>
              <a:t>function_name()</a:t>
            </a:r>
            <a:endParaRPr lang="en-US" sz="3600" dirty="0">
              <a:solidFill>
                <a:srgbClr val="00FF00"/>
              </a:solidFill>
              <a:latin typeface="Courier New"/>
              <a:cs typeface="Courier New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5FDA087-9202-8209-1F69-F700A17B11D3}"/>
              </a:ext>
            </a:extLst>
          </p:cNvPr>
          <p:cNvSpPr txBox="1"/>
          <p:nvPr/>
        </p:nvSpPr>
        <p:spPr>
          <a:xfrm>
            <a:off x="1070811" y="3515089"/>
            <a:ext cx="37898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FF0000"/>
                </a:solidFill>
                <a:latin typeface="Courier New"/>
                <a:cs typeface="Courier New"/>
              </a:rPr>
              <a:t>function_name</a:t>
            </a:r>
            <a:endParaRPr lang="en-US" sz="3600" dirty="0">
              <a:solidFill>
                <a:srgbClr val="FF0000"/>
              </a:solidFill>
              <a:latin typeface="Courier New"/>
              <a:cs typeface="Courier New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C71F84B-EAEF-CDE1-A7D7-20F1E6BCB7EB}"/>
              </a:ext>
            </a:extLst>
          </p:cNvPr>
          <p:cNvSpPr txBox="1"/>
          <p:nvPr/>
        </p:nvSpPr>
        <p:spPr>
          <a:xfrm>
            <a:off x="5749532" y="3669254"/>
            <a:ext cx="25777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FFFF"/>
                </a:solidFill>
              </a:rPr>
              <a:t>Would not result in a function call</a:t>
            </a:r>
            <a:r>
              <a:rPr lang="en-US" sz="2000" b="1" dirty="0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16" name="Arrow: Down 15">
            <a:extLst>
              <a:ext uri="{FF2B5EF4-FFF2-40B4-BE49-F238E27FC236}">
                <a16:creationId xmlns:a16="http://schemas.microsoft.com/office/drawing/2014/main" id="{55EB79D1-CA94-C2BC-B1D3-EF0585BCAEC9}"/>
              </a:ext>
            </a:extLst>
          </p:cNvPr>
          <p:cNvSpPr/>
          <p:nvPr/>
        </p:nvSpPr>
        <p:spPr>
          <a:xfrm rot="5400000">
            <a:off x="5072022" y="3520471"/>
            <a:ext cx="376991" cy="70083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B2BA16D-E4EA-8FCB-E25D-D62032B0F6D0}"/>
              </a:ext>
            </a:extLst>
          </p:cNvPr>
          <p:cNvSpPr txBox="1"/>
          <p:nvPr/>
        </p:nvSpPr>
        <p:spPr>
          <a:xfrm>
            <a:off x="8491677" y="2773699"/>
            <a:ext cx="1023037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FFFFFF"/>
                </a:solidFill>
                <a:cs typeface="Courier New"/>
              </a:rPr>
              <a:t>Call</a:t>
            </a:r>
          </a:p>
          <a:p>
            <a:r>
              <a:rPr lang="en-US" sz="1600" b="1" dirty="0">
                <a:solidFill>
                  <a:srgbClr val="FFFFFF"/>
                </a:solidFill>
                <a:cs typeface="Courier New"/>
              </a:rPr>
              <a:t>Function</a:t>
            </a:r>
          </a:p>
          <a:p>
            <a:r>
              <a:rPr lang="en-US" sz="3600" b="1" dirty="0">
                <a:solidFill>
                  <a:srgbClr val="00FF00"/>
                </a:solidFill>
                <a:latin typeface="Courier New"/>
                <a:cs typeface="Courier New"/>
              </a:rPr>
              <a:t>()</a:t>
            </a:r>
            <a:endParaRPr lang="en-US" sz="3600" dirty="0">
              <a:solidFill>
                <a:srgbClr val="00FF00"/>
              </a:solidFill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825095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67310-910C-4BA5-A20E-AB3697376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Calling Functions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6E29CA-6C02-44B9-BA97-A472C5522E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35479"/>
          </a:xfrm>
        </p:spPr>
        <p:txBody>
          <a:bodyPr>
            <a:normAutofit/>
          </a:bodyPr>
          <a:lstStyle/>
          <a:p>
            <a:r>
              <a:rPr lang="en-US" sz="3200" dirty="0"/>
              <a:t>The general form of a function call</a:t>
            </a:r>
            <a:r>
              <a:rPr lang="en-US" sz="3200" dirty="0">
                <a:solidFill>
                  <a:schemeClr val="accent1"/>
                </a:solidFill>
              </a:rPr>
              <a:t>:</a:t>
            </a:r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r>
              <a:rPr lang="en-US" sz="3200" dirty="0"/>
              <a:t>Terminology</a:t>
            </a:r>
          </a:p>
          <a:p>
            <a:pPr lvl="1"/>
            <a:r>
              <a:rPr lang="en-US" i="1" dirty="0">
                <a:solidFill>
                  <a:schemeClr val="accent6"/>
                </a:solidFill>
              </a:rPr>
              <a:t>argument</a:t>
            </a:r>
            <a:r>
              <a:rPr lang="en-US" dirty="0">
                <a:solidFill>
                  <a:schemeClr val="accent2"/>
                </a:solidFill>
              </a:rPr>
              <a:t>:</a:t>
            </a:r>
            <a:r>
              <a:rPr lang="en-US" dirty="0"/>
              <a:t> a value given to a function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pPr lvl="1"/>
            <a:r>
              <a:rPr lang="en-US" i="1" dirty="0">
                <a:solidFill>
                  <a:schemeClr val="accent6"/>
                </a:solidFill>
              </a:rPr>
              <a:t>pass</a:t>
            </a:r>
            <a:r>
              <a:rPr lang="en-US" dirty="0">
                <a:solidFill>
                  <a:schemeClr val="accent2"/>
                </a:solidFill>
              </a:rPr>
              <a:t>:</a:t>
            </a:r>
            <a:r>
              <a:rPr lang="en-US" dirty="0"/>
              <a:t> to provide an argument to a function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pPr lvl="1"/>
            <a:r>
              <a:rPr lang="en-US" i="1" dirty="0">
                <a:solidFill>
                  <a:schemeClr val="accent6"/>
                </a:solidFill>
              </a:rPr>
              <a:t>call</a:t>
            </a:r>
            <a:r>
              <a:rPr lang="en-US" dirty="0">
                <a:solidFill>
                  <a:schemeClr val="accent2"/>
                </a:solidFill>
              </a:rPr>
              <a:t>:</a:t>
            </a:r>
            <a:r>
              <a:rPr lang="en-US" dirty="0"/>
              <a:t> ask Python to execute a function </a:t>
            </a:r>
            <a:r>
              <a:rPr lang="en-US" dirty="0">
                <a:solidFill>
                  <a:schemeClr val="accent6"/>
                </a:solidFill>
              </a:rPr>
              <a:t>(</a:t>
            </a:r>
            <a:r>
              <a:rPr lang="en-US" dirty="0"/>
              <a:t>by name</a:t>
            </a:r>
            <a:r>
              <a:rPr lang="en-US" dirty="0">
                <a:solidFill>
                  <a:schemeClr val="accent6"/>
                </a:solidFill>
              </a:rPr>
              <a:t>)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pPr lvl="1"/>
            <a:r>
              <a:rPr lang="en-US" i="1" dirty="0">
                <a:solidFill>
                  <a:schemeClr val="accent6"/>
                </a:solidFill>
              </a:rPr>
              <a:t>return</a:t>
            </a:r>
            <a:r>
              <a:rPr lang="en-US" dirty="0">
                <a:solidFill>
                  <a:schemeClr val="accent2"/>
                </a:solidFill>
              </a:rPr>
              <a:t>:</a:t>
            </a:r>
            <a:r>
              <a:rPr lang="en-US" dirty="0"/>
              <a:t> give a value back to where the function was called from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0D1CD2-F639-4E50-AF59-FB755AA99606}"/>
              </a:ext>
            </a:extLst>
          </p:cNvPr>
          <p:cNvSpPr txBox="1"/>
          <p:nvPr/>
        </p:nvSpPr>
        <p:spPr>
          <a:xfrm>
            <a:off x="1070811" y="2899611"/>
            <a:ext cx="68403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00FF00"/>
                </a:solidFill>
                <a:latin typeface="Courier New"/>
                <a:cs typeface="Courier New"/>
              </a:rPr>
              <a:t>function_name(arguments)</a:t>
            </a:r>
            <a:endParaRPr lang="en-US" sz="3600" dirty="0">
              <a:solidFill>
                <a:srgbClr val="00FF00"/>
              </a:solidFill>
              <a:latin typeface="Courier New"/>
              <a:cs typeface="Courier New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AE82369-491C-4F27-933A-5F81EC317001}"/>
              </a:ext>
            </a:extLst>
          </p:cNvPr>
          <p:cNvSpPr/>
          <p:nvPr/>
        </p:nvSpPr>
        <p:spPr>
          <a:xfrm>
            <a:off x="7982667" y="715482"/>
            <a:ext cx="3958389" cy="4418765"/>
          </a:xfrm>
          <a:prstGeom prst="round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 dirty="0">
                <a:solidFill>
                  <a:srgbClr val="FFFFFF"/>
                </a:solidFill>
              </a:rPr>
              <a:t>Open your notebook</a:t>
            </a:r>
          </a:p>
          <a:p>
            <a:endParaRPr lang="en-US" sz="4400" b="1" dirty="0">
              <a:solidFill>
                <a:srgbClr val="FFFFFF"/>
              </a:solidFill>
            </a:endParaRPr>
          </a:p>
          <a:p>
            <a:r>
              <a:rPr lang="en-US" sz="2800" b="1" dirty="0">
                <a:solidFill>
                  <a:srgbClr val="FFFFFF"/>
                </a:solidFill>
              </a:rPr>
              <a:t>Click Link</a:t>
            </a:r>
            <a:r>
              <a:rPr lang="en-US" sz="2800" b="1" dirty="0">
                <a:solidFill>
                  <a:schemeClr val="accent6"/>
                </a:solidFill>
              </a:rPr>
              <a:t>:</a:t>
            </a:r>
          </a:p>
          <a:p>
            <a:r>
              <a:rPr lang="en-US" sz="2800" b="1" dirty="0">
                <a:solidFill>
                  <a:schemeClr val="accent6"/>
                </a:solidFill>
              </a:rPr>
              <a:t>2. Function Call</a:t>
            </a:r>
          </a:p>
        </p:txBody>
      </p:sp>
    </p:spTree>
    <p:extLst>
      <p:ext uri="{BB962C8B-B14F-4D97-AF65-F5344CB8AC3E}">
        <p14:creationId xmlns:p14="http://schemas.microsoft.com/office/powerpoint/2010/main" val="18167087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67310-910C-4BA5-A20E-AB3697376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Back to evaluation and expressions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6E29CA-6C02-44B9-BA97-A472C5522E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5923548" cy="4835479"/>
          </a:xfrm>
        </p:spPr>
        <p:txBody>
          <a:bodyPr>
            <a:normAutofit/>
          </a:bodyPr>
          <a:lstStyle/>
          <a:p>
            <a:r>
              <a:rPr lang="en-US" sz="3200" dirty="0"/>
              <a:t>Last week we learned about the assignment statement (</a:t>
            </a:r>
            <a:r>
              <a:rPr lang="en-US" sz="3200" dirty="0">
                <a:solidFill>
                  <a:schemeClr val="accent6"/>
                </a:solidFill>
              </a:rPr>
              <a:t>=</a:t>
            </a:r>
            <a:r>
              <a:rPr lang="en-US" sz="3200" dirty="0"/>
              <a:t>)</a:t>
            </a:r>
            <a:r>
              <a:rPr lang="en-US" sz="3200" dirty="0">
                <a:solidFill>
                  <a:schemeClr val="accent3"/>
                </a:solidFill>
              </a:rPr>
              <a:t>.</a:t>
            </a:r>
          </a:p>
          <a:p>
            <a:r>
              <a:rPr lang="en-US" sz="3200" dirty="0"/>
              <a:t>Remember</a:t>
            </a:r>
            <a:r>
              <a:rPr lang="en-US" sz="3200" dirty="0">
                <a:solidFill>
                  <a:schemeClr val="accent6"/>
                </a:solidFill>
              </a:rPr>
              <a:t>, </a:t>
            </a:r>
            <a:r>
              <a:rPr lang="en-US" sz="3200" dirty="0"/>
              <a:t>the value of the expression on the right</a:t>
            </a:r>
            <a:r>
              <a:rPr lang="en-US" sz="3200" dirty="0">
                <a:solidFill>
                  <a:schemeClr val="accent1"/>
                </a:solidFill>
              </a:rPr>
              <a:t>-</a:t>
            </a:r>
            <a:r>
              <a:rPr lang="en-US" sz="3200" dirty="0"/>
              <a:t>hand side (</a:t>
            </a:r>
            <a:r>
              <a:rPr lang="en-US" sz="3200" dirty="0">
                <a:solidFill>
                  <a:schemeClr val="accent6"/>
                </a:solidFill>
              </a:rPr>
              <a:t>RHS</a:t>
            </a:r>
            <a:r>
              <a:rPr lang="en-US" sz="3200" dirty="0"/>
              <a:t>) of the </a:t>
            </a:r>
            <a:r>
              <a:rPr lang="en-US" sz="3200" dirty="0">
                <a:solidFill>
                  <a:schemeClr val="accent6"/>
                </a:solidFill>
              </a:rPr>
              <a:t>=</a:t>
            </a:r>
            <a:r>
              <a:rPr lang="en-US" sz="3200" dirty="0"/>
              <a:t> sign is figured out first and then assigned to the variable on the left</a:t>
            </a:r>
            <a:r>
              <a:rPr lang="en-US" sz="3200" dirty="0">
                <a:solidFill>
                  <a:schemeClr val="accent6"/>
                </a:solidFill>
              </a:rPr>
              <a:t>-</a:t>
            </a:r>
            <a:r>
              <a:rPr lang="en-US" sz="3200" dirty="0"/>
              <a:t>hand side</a:t>
            </a:r>
            <a:r>
              <a:rPr lang="en-US" sz="3200" dirty="0">
                <a:solidFill>
                  <a:schemeClr val="accent1"/>
                </a:solidFill>
              </a:rPr>
              <a:t>.</a:t>
            </a:r>
          </a:p>
          <a:p>
            <a:r>
              <a:rPr lang="en-US" sz="3200" dirty="0"/>
              <a:t>This also applies if the thing on the </a:t>
            </a:r>
            <a:r>
              <a:rPr lang="en-US" sz="3200" dirty="0">
                <a:solidFill>
                  <a:schemeClr val="accent6"/>
                </a:solidFill>
              </a:rPr>
              <a:t>RHS</a:t>
            </a:r>
            <a:r>
              <a:rPr lang="en-US" sz="3200" dirty="0"/>
              <a:t> is a function</a:t>
            </a:r>
            <a:r>
              <a:rPr lang="en-US" sz="3200" dirty="0">
                <a:solidFill>
                  <a:schemeClr val="accent1"/>
                </a:solidFill>
              </a:rPr>
              <a:t>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3C96C5-93B1-4DC7-81AD-BC9944288288}"/>
              </a:ext>
            </a:extLst>
          </p:cNvPr>
          <p:cNvSpPr txBox="1"/>
          <p:nvPr/>
        </p:nvSpPr>
        <p:spPr>
          <a:xfrm>
            <a:off x="7351294" y="3858642"/>
            <a:ext cx="453842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00FF00"/>
                </a:solidFill>
                <a:latin typeface="Consolas" panose="020B0609020204030204" pitchFamily="49" charset="0"/>
              </a:rPr>
              <a:t>x = abs(-20+5)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2EAD50-7B24-4DFA-8982-F8046CBDE7A6}"/>
              </a:ext>
            </a:extLst>
          </p:cNvPr>
          <p:cNvSpPr txBox="1"/>
          <p:nvPr/>
        </p:nvSpPr>
        <p:spPr>
          <a:xfrm>
            <a:off x="7659023" y="1797051"/>
            <a:ext cx="442468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FFFF"/>
                </a:solidFill>
              </a:rPr>
              <a:t>First</a:t>
            </a:r>
            <a:r>
              <a:rPr lang="en-US" sz="2800" dirty="0">
                <a:solidFill>
                  <a:schemeClr val="accent6"/>
                </a:solidFill>
              </a:rPr>
              <a:t>,</a:t>
            </a:r>
            <a:r>
              <a:rPr lang="en-US" sz="2800" dirty="0">
                <a:solidFill>
                  <a:srgbClr val="FFFFFF"/>
                </a:solidFill>
              </a:rPr>
              <a:t> the function is </a:t>
            </a:r>
            <a:r>
              <a:rPr lang="en-US" sz="2800" i="1" dirty="0">
                <a:solidFill>
                  <a:schemeClr val="accent6"/>
                </a:solidFill>
              </a:rPr>
              <a:t>called</a:t>
            </a:r>
            <a:r>
              <a:rPr lang="en-US" sz="2800" dirty="0">
                <a:solidFill>
                  <a:srgbClr val="FFFFFF"/>
                </a:solidFill>
              </a:rPr>
              <a:t> while passing it an </a:t>
            </a:r>
            <a:r>
              <a:rPr lang="en-US" sz="2800" i="1" dirty="0">
                <a:solidFill>
                  <a:schemeClr val="accent6"/>
                </a:solidFill>
              </a:rPr>
              <a:t>argument</a:t>
            </a:r>
            <a:r>
              <a:rPr lang="en-US" sz="2800" dirty="0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C34FB1-F4BA-4317-8B14-BDB4DB06FB62}"/>
              </a:ext>
            </a:extLst>
          </p:cNvPr>
          <p:cNvSpPr txBox="1"/>
          <p:nvPr/>
        </p:nvSpPr>
        <p:spPr>
          <a:xfrm>
            <a:off x="7230974" y="5342594"/>
            <a:ext cx="325253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FFFF"/>
                </a:solidFill>
              </a:rPr>
              <a:t>Then</a:t>
            </a:r>
            <a:r>
              <a:rPr lang="en-US" sz="2800" dirty="0">
                <a:solidFill>
                  <a:schemeClr val="accent2"/>
                </a:solidFill>
              </a:rPr>
              <a:t>,</a:t>
            </a:r>
            <a:r>
              <a:rPr lang="en-US" sz="2800" dirty="0">
                <a:solidFill>
                  <a:srgbClr val="FFFFFF"/>
                </a:solidFill>
              </a:rPr>
              <a:t> what the function </a:t>
            </a:r>
            <a:r>
              <a:rPr lang="en-US" sz="2800" i="1" dirty="0">
                <a:solidFill>
                  <a:schemeClr val="accent6"/>
                </a:solidFill>
              </a:rPr>
              <a:t>returns</a:t>
            </a:r>
            <a:r>
              <a:rPr lang="en-US" sz="2800" dirty="0">
                <a:solidFill>
                  <a:srgbClr val="FFFFFF"/>
                </a:solidFill>
              </a:rPr>
              <a:t> is assigned to </a:t>
            </a:r>
            <a:r>
              <a:rPr lang="en-US" sz="2800" i="1" dirty="0">
                <a:solidFill>
                  <a:srgbClr val="FFFFFF"/>
                </a:solidFill>
              </a:rPr>
              <a:t>x</a:t>
            </a:r>
            <a:r>
              <a:rPr lang="en-US" sz="2800" dirty="0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21011DE1-0C85-49EE-9CF0-8B2C5AA8A396}"/>
              </a:ext>
            </a:extLst>
          </p:cNvPr>
          <p:cNvSpPr/>
          <p:nvPr/>
        </p:nvSpPr>
        <p:spPr>
          <a:xfrm>
            <a:off x="8905370" y="3206110"/>
            <a:ext cx="421105" cy="72472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6F5F1C25-C584-46F1-A32D-3FC255F6648E}"/>
              </a:ext>
            </a:extLst>
          </p:cNvPr>
          <p:cNvSpPr/>
          <p:nvPr/>
        </p:nvSpPr>
        <p:spPr>
          <a:xfrm flipV="1">
            <a:off x="7376357" y="4577906"/>
            <a:ext cx="421105" cy="76468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105181"/>
      </p:ext>
    </p:extLst>
  </p:cSld>
  <p:clrMapOvr>
    <a:masterClrMapping/>
  </p:clrMapOvr>
</p:sld>
</file>

<file path=ppt/theme/theme1.xml><?xml version="1.0" encoding="utf-8"?>
<a:theme xmlns:a="http://schemas.openxmlformats.org/drawingml/2006/main" name="APS106_PPTX_Theme">
  <a:themeElements>
    <a:clrScheme name="Custom 5">
      <a:dk1>
        <a:srgbClr val="444445"/>
      </a:dk1>
      <a:lt1>
        <a:srgbClr val="000000"/>
      </a:lt1>
      <a:dk2>
        <a:srgbClr val="7B8994"/>
      </a:dk2>
      <a:lt2>
        <a:srgbClr val="3D464D"/>
      </a:lt2>
      <a:accent1>
        <a:srgbClr val="017EE5"/>
      </a:accent1>
      <a:accent2>
        <a:srgbClr val="017EE5"/>
      </a:accent2>
      <a:accent3>
        <a:srgbClr val="017EE5"/>
      </a:accent3>
      <a:accent4>
        <a:srgbClr val="7B8994"/>
      </a:accent4>
      <a:accent5>
        <a:srgbClr val="7B8994"/>
      </a:accent5>
      <a:accent6>
        <a:srgbClr val="FF9933"/>
      </a:accent6>
      <a:hlink>
        <a:srgbClr val="3D464D"/>
      </a:hlink>
      <a:folHlink>
        <a:srgbClr val="3D464D"/>
      </a:folHlink>
    </a:clrScheme>
    <a:fontScheme name="Custom 1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PS106_PPTX_Theme" id="{D71ABBE9-7E6D-4E30-BD8F-2EB61EB32A2D}" vid="{056030BA-02C6-4208-ACCE-F1B550CC0AA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APS106_PPTX_Theme</Template>
  <TotalTime>16090</TotalTime>
  <Words>1829</Words>
  <Application>Microsoft Office PowerPoint</Application>
  <PresentationFormat>Widescreen</PresentationFormat>
  <Paragraphs>279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5" baseType="lpstr">
      <vt:lpstr>Arial</vt:lpstr>
      <vt:lpstr>Cambria Math</vt:lpstr>
      <vt:lpstr>Consolas</vt:lpstr>
      <vt:lpstr>Courier New</vt:lpstr>
      <vt:lpstr>Segoe UI</vt:lpstr>
      <vt:lpstr>Wingdings</vt:lpstr>
      <vt:lpstr>APS106_PPTX_Theme</vt:lpstr>
      <vt:lpstr>functions, input &amp; output, importing modules.</vt:lpstr>
      <vt:lpstr>This Week’s Content</vt:lpstr>
      <vt:lpstr>What is a function?</vt:lpstr>
      <vt:lpstr>Why do we write functions?</vt:lpstr>
      <vt:lpstr>Why do we write functions?</vt:lpstr>
      <vt:lpstr>Calling Functions</vt:lpstr>
      <vt:lpstr>Calling Functions</vt:lpstr>
      <vt:lpstr>Calling Functions</vt:lpstr>
      <vt:lpstr>Back to evaluation and expressions</vt:lpstr>
      <vt:lpstr>Back to evaluation and expressions</vt:lpstr>
      <vt:lpstr>Back to evaluation and expressions</vt:lpstr>
      <vt:lpstr>Back to evaluation and expressions</vt:lpstr>
      <vt:lpstr>Breakout Session 1</vt:lpstr>
      <vt:lpstr>Built-in Functions</vt:lpstr>
      <vt:lpstr>Built-in Functions</vt:lpstr>
      <vt:lpstr>Function Help</vt:lpstr>
      <vt:lpstr>Output</vt:lpstr>
      <vt:lpstr>Input</vt:lpstr>
      <vt:lpstr>Breakout Session 2</vt:lpstr>
      <vt:lpstr>Importing Functions and Modules</vt:lpstr>
      <vt:lpstr>Importing Functions and Modules</vt:lpstr>
      <vt:lpstr>Importing Functions and Modules</vt:lpstr>
      <vt:lpstr>Defining Your Own Functions</vt:lpstr>
      <vt:lpstr>Defining Your Own Functions</vt:lpstr>
      <vt:lpstr>Function Definitions</vt:lpstr>
      <vt:lpstr>Function Definitions</vt:lpstr>
      <vt:lpstr>Lecture Recap</vt:lpstr>
      <vt:lpstr>functions, input &amp; output, importing modules.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Sebastian Goodfellow</dc:creator>
  <cp:lastModifiedBy>Sebastian Goodfellow</cp:lastModifiedBy>
  <cp:revision>82</cp:revision>
  <dcterms:created xsi:type="dcterms:W3CDTF">2021-11-03T00:49:37Z</dcterms:created>
  <dcterms:modified xsi:type="dcterms:W3CDTF">2023-01-17T16:48:00Z</dcterms:modified>
</cp:coreProperties>
</file>